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3" r:id="rId1"/>
  </p:sldMasterIdLst>
  <p:sldIdLst>
    <p:sldId id="420" r:id="rId2"/>
    <p:sldId id="419" r:id="rId3"/>
    <p:sldId id="396" r:id="rId4"/>
    <p:sldId id="410" r:id="rId5"/>
    <p:sldId id="398" r:id="rId6"/>
    <p:sldId id="399" r:id="rId7"/>
    <p:sldId id="400" r:id="rId8"/>
    <p:sldId id="401" r:id="rId9"/>
    <p:sldId id="416" r:id="rId10"/>
    <p:sldId id="413" r:id="rId11"/>
    <p:sldId id="421" r:id="rId12"/>
    <p:sldId id="411" r:id="rId13"/>
    <p:sldId id="409" r:id="rId14"/>
    <p:sldId id="379" r:id="rId15"/>
    <p:sldId id="381" r:id="rId16"/>
    <p:sldId id="362" r:id="rId17"/>
    <p:sldId id="363" r:id="rId18"/>
    <p:sldId id="364" r:id="rId19"/>
    <p:sldId id="365" r:id="rId20"/>
    <p:sldId id="382" r:id="rId21"/>
    <p:sldId id="408" r:id="rId22"/>
    <p:sldId id="402" r:id="rId23"/>
    <p:sldId id="417" r:id="rId24"/>
    <p:sldId id="407" r:id="rId25"/>
  </p:sldIdLst>
  <p:sldSz cx="12192000" cy="6858000"/>
  <p:notesSz cx="6858000" cy="9144000"/>
  <p:embeddedFontLst>
    <p:embeddedFont>
      <p:font typeface="Poppins" panose="00000500000000000000" pitchFamily="2" charset="0"/>
      <p:regular r:id="rId26"/>
      <p:bold r:id="rId27"/>
      <p:italic r:id="rId28"/>
      <p:boldItalic r:id="rId29"/>
    </p:embeddedFont>
    <p:embeddedFont>
      <p:font typeface="Trebuchet MS" panose="020B0603020202020204" pitchFamily="34" charset="0"/>
      <p:regular r:id="rId30"/>
      <p:bold r:id="rId31"/>
      <p:italic r:id="rId32"/>
      <p:boldItalic r:id="rId33"/>
    </p:embeddedFont>
    <p:embeddedFont>
      <p:font typeface="Wingdings 3" panose="05040102010807070707" pitchFamily="18" charset="2"/>
      <p:regular r:id="rId34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3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2D00"/>
    <a:srgbClr val="EBEBEB"/>
    <a:srgbClr val="C88D7B"/>
    <a:srgbClr val="7C4B46"/>
    <a:srgbClr val="E6E6E6"/>
    <a:srgbClr val="FDF7AE"/>
    <a:srgbClr val="654543"/>
    <a:srgbClr val="AB6452"/>
    <a:srgbClr val="945045"/>
    <a:srgbClr val="9452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799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25" y="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8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do\Downloads\potencial-destinaca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do\Downloads\potencial-destinacao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10"/>
          <c:dPt>
            <c:idx val="0"/>
            <c:bubble3D val="0"/>
            <c:spPr>
              <a:solidFill>
                <a:srgbClr val="B42D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D3D1-41EC-A5B1-5CAE1DDF3DFA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D3D1-41EC-A5B1-5CAE1DDF3DFA}"/>
              </c:ext>
            </c:extLst>
          </c:dPt>
          <c:dLbls>
            <c:dLbl>
              <c:idx val="0"/>
              <c:layout>
                <c:manualLayout>
                  <c:x val="7.7299868766404101E-2"/>
                  <c:y val="3.247812773403324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3D1-41EC-A5B1-5CAE1DDF3DFA}"/>
                </c:ext>
              </c:extLst>
            </c:dLbl>
            <c:dLbl>
              <c:idx val="1"/>
              <c:layout>
                <c:manualLayout>
                  <c:x val="-0.21432392825896762"/>
                  <c:y val="-0.129886574074074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97%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3D1-41EC-A5B1-5CAE1DDF3DF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val>
            <c:numRef>
              <c:f>Planilha1!$C$3:$C$4</c:f>
              <c:numCache>
                <c:formatCode>0.0%</c:formatCode>
                <c:ptCount val="2"/>
                <c:pt idx="0">
                  <c:v>2.7906976744186046E-2</c:v>
                </c:pt>
                <c:pt idx="1">
                  <c:v>0.97209302325581393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3D1-41EC-A5B1-5CAE1DDF3DF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spPr>
            <a:solidFill>
              <a:srgbClr val="C00000"/>
            </a:solidFill>
          </c:spPr>
          <c:explosion val="10"/>
          <c:dPt>
            <c:idx val="0"/>
            <c:bubble3D val="0"/>
            <c:spPr>
              <a:solidFill>
                <a:srgbClr val="B42D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009A-4F9A-87C3-513F7251C057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009A-4F9A-87C3-513F7251C057}"/>
              </c:ext>
            </c:extLst>
          </c:dPt>
          <c:dLbls>
            <c:dLbl>
              <c:idx val="0"/>
              <c:layout>
                <c:manualLayout>
                  <c:x val="-8.9376421697287892E-2"/>
                  <c:y val="3.247824074074073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1,8%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09A-4F9A-87C3-513F7251C057}"/>
                </c:ext>
              </c:extLst>
            </c:dLbl>
            <c:dLbl>
              <c:idx val="1"/>
              <c:layout>
                <c:manualLayout>
                  <c:x val="0.25789238845144358"/>
                  <c:y val="-0.1345162037037037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98,2%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009A-4F9A-87C3-513F7251C05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val>
            <c:numRef>
              <c:f>Planilha1!$C$6:$C$7</c:f>
              <c:numCache>
                <c:formatCode>0.0%</c:formatCode>
                <c:ptCount val="2"/>
                <c:pt idx="0">
                  <c:v>1.2558139534883722E-2</c:v>
                </c:pt>
                <c:pt idx="1">
                  <c:v>0.98744186046511628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09A-4F9A-87C3-513F7251C05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2532" y="1227859"/>
            <a:ext cx="7766936" cy="1646302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5400" b="1">
                <a:solidFill>
                  <a:srgbClr val="B42D0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2532" y="2874158"/>
            <a:ext cx="7766936" cy="1096899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4" name="Triângulo Retângulo 73">
            <a:extLst>
              <a:ext uri="{FF2B5EF4-FFF2-40B4-BE49-F238E27FC236}">
                <a16:creationId xmlns:a16="http://schemas.microsoft.com/office/drawing/2014/main" id="{02464FE9-08B9-4EEB-90C8-27DB31C6AC9A}"/>
              </a:ext>
            </a:extLst>
          </p:cNvPr>
          <p:cNvSpPr/>
          <p:nvPr userDrawn="1"/>
        </p:nvSpPr>
        <p:spPr>
          <a:xfrm rot="5400000" flipH="1" flipV="1">
            <a:off x="5379243" y="-544012"/>
            <a:ext cx="1433512" cy="12192003"/>
          </a:xfrm>
          <a:prstGeom prst="rtTriangle">
            <a:avLst/>
          </a:prstGeom>
          <a:solidFill>
            <a:srgbClr val="B42D00"/>
          </a:solidFill>
          <a:ln w="57150">
            <a:solidFill>
              <a:srgbClr val="B42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7" name="Fluxograma: Entrada Manual 76">
            <a:extLst>
              <a:ext uri="{FF2B5EF4-FFF2-40B4-BE49-F238E27FC236}">
                <a16:creationId xmlns:a16="http://schemas.microsoft.com/office/drawing/2014/main" id="{24F7CDD9-D86D-4CBB-872E-9A576A0047EC}"/>
              </a:ext>
            </a:extLst>
          </p:cNvPr>
          <p:cNvSpPr/>
          <p:nvPr userDrawn="1"/>
        </p:nvSpPr>
        <p:spPr>
          <a:xfrm rot="10800000" flipH="1" flipV="1">
            <a:off x="0" y="6136262"/>
            <a:ext cx="12192000" cy="721738"/>
          </a:xfrm>
          <a:prstGeom prst="flowChartManualInput">
            <a:avLst/>
          </a:prstGeom>
          <a:solidFill>
            <a:schemeClr val="bg2"/>
          </a:solidFill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pt-BR"/>
          </a:p>
        </p:txBody>
      </p:sp>
      <p:sp>
        <p:nvSpPr>
          <p:cNvPr id="78" name="Triângulo Retângulo 77">
            <a:extLst>
              <a:ext uri="{FF2B5EF4-FFF2-40B4-BE49-F238E27FC236}">
                <a16:creationId xmlns:a16="http://schemas.microsoft.com/office/drawing/2014/main" id="{50388C39-71DE-4E41-9D00-63E5BC78811E}"/>
              </a:ext>
            </a:extLst>
          </p:cNvPr>
          <p:cNvSpPr/>
          <p:nvPr userDrawn="1"/>
        </p:nvSpPr>
        <p:spPr>
          <a:xfrm rot="16200000" flipH="1" flipV="1">
            <a:off x="5967411" y="-5967413"/>
            <a:ext cx="257174" cy="12192003"/>
          </a:xfrm>
          <a:prstGeom prst="rtTriangle">
            <a:avLst/>
          </a:prstGeom>
          <a:solidFill>
            <a:srgbClr val="B42D00"/>
          </a:solidFill>
          <a:ln w="57150">
            <a:solidFill>
              <a:srgbClr val="B42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pt-BR"/>
          </a:p>
        </p:txBody>
      </p:sp>
      <p:sp>
        <p:nvSpPr>
          <p:cNvPr id="79" name="Triângulo Retângulo 78">
            <a:extLst>
              <a:ext uri="{FF2B5EF4-FFF2-40B4-BE49-F238E27FC236}">
                <a16:creationId xmlns:a16="http://schemas.microsoft.com/office/drawing/2014/main" id="{6184A489-D990-43E2-A409-14BD7FD6C637}"/>
              </a:ext>
            </a:extLst>
          </p:cNvPr>
          <p:cNvSpPr/>
          <p:nvPr userDrawn="1"/>
        </p:nvSpPr>
        <p:spPr>
          <a:xfrm rot="5400000" flipH="1" flipV="1">
            <a:off x="5735129" y="-104996"/>
            <a:ext cx="721740" cy="12192003"/>
          </a:xfrm>
          <a:prstGeom prst="rtTriangle">
            <a:avLst/>
          </a:prstGeom>
          <a:solidFill>
            <a:schemeClr val="bg2"/>
          </a:solidFill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pt-BR"/>
          </a:p>
        </p:txBody>
      </p:sp>
      <p:pic>
        <p:nvPicPr>
          <p:cNvPr id="80" name="Picture 2">
            <a:extLst>
              <a:ext uri="{FF2B5EF4-FFF2-40B4-BE49-F238E27FC236}">
                <a16:creationId xmlns:a16="http://schemas.microsoft.com/office/drawing/2014/main" id="{A501F2A6-AEE3-438A-AAE3-E5203C95FB3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9379525" y="5925892"/>
            <a:ext cx="2580843" cy="76580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434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2760555" y="609600"/>
            <a:ext cx="8596668" cy="13208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B42D0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2760555" y="2160589"/>
            <a:ext cx="8596668" cy="3880773"/>
          </a:xfrm>
          <a:prstGeom prst="rect">
            <a:avLst/>
          </a:prstGeom>
        </p:spPr>
        <p:txBody>
          <a:bodyPr/>
          <a:lstStyle>
            <a:lvl1pPr>
              <a:buClr>
                <a:srgbClr val="B42D00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buClr>
                <a:srgbClr val="B42D00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buClr>
                <a:srgbClr val="B42D00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buClr>
                <a:srgbClr val="B42D00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buClr>
                <a:srgbClr val="B42D00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77" name="Triângulo Retângulo 76">
            <a:extLst>
              <a:ext uri="{FF2B5EF4-FFF2-40B4-BE49-F238E27FC236}">
                <a16:creationId xmlns:a16="http://schemas.microsoft.com/office/drawing/2014/main" id="{1EC5C21F-945A-44A7-BA7C-DDBE198F9583}"/>
              </a:ext>
            </a:extLst>
          </p:cNvPr>
          <p:cNvSpPr/>
          <p:nvPr userDrawn="1"/>
        </p:nvSpPr>
        <p:spPr>
          <a:xfrm flipV="1">
            <a:off x="1304522" y="-2"/>
            <a:ext cx="677111" cy="6858002"/>
          </a:xfrm>
          <a:prstGeom prst="rtTriangle">
            <a:avLst/>
          </a:prstGeom>
          <a:solidFill>
            <a:srgbClr val="B42D00"/>
          </a:solidFill>
          <a:ln w="57150">
            <a:solidFill>
              <a:srgbClr val="B42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pt-BR"/>
          </a:p>
        </p:txBody>
      </p:sp>
      <p:sp>
        <p:nvSpPr>
          <p:cNvPr id="78" name="Fluxograma: Entrada Manual 77">
            <a:extLst>
              <a:ext uri="{FF2B5EF4-FFF2-40B4-BE49-F238E27FC236}">
                <a16:creationId xmlns:a16="http://schemas.microsoft.com/office/drawing/2014/main" id="{299E90CE-49A5-45A0-8E99-29885E466BC0}"/>
              </a:ext>
            </a:extLst>
          </p:cNvPr>
          <p:cNvSpPr/>
          <p:nvPr userDrawn="1"/>
        </p:nvSpPr>
        <p:spPr>
          <a:xfrm rot="16200000" flipV="1">
            <a:off x="-2640399" y="2640399"/>
            <a:ext cx="6858000" cy="1577201"/>
          </a:xfrm>
          <a:prstGeom prst="flowChartManualInput">
            <a:avLst/>
          </a:prstGeom>
          <a:solidFill>
            <a:schemeClr val="bg2"/>
          </a:solidFill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pt-BR"/>
          </a:p>
        </p:txBody>
      </p:sp>
      <p:grpSp>
        <p:nvGrpSpPr>
          <p:cNvPr id="79" name="Agrupar 78">
            <a:extLst>
              <a:ext uri="{FF2B5EF4-FFF2-40B4-BE49-F238E27FC236}">
                <a16:creationId xmlns:a16="http://schemas.microsoft.com/office/drawing/2014/main" id="{BD674696-7C93-4142-B479-DC717A67280B}"/>
              </a:ext>
            </a:extLst>
          </p:cNvPr>
          <p:cNvGrpSpPr/>
          <p:nvPr userDrawn="1"/>
        </p:nvGrpSpPr>
        <p:grpSpPr>
          <a:xfrm>
            <a:off x="76707" y="169081"/>
            <a:ext cx="1423788" cy="1496425"/>
            <a:chOff x="153413" y="369106"/>
            <a:chExt cx="1423788" cy="1496425"/>
          </a:xfrm>
        </p:grpSpPr>
        <p:pic>
          <p:nvPicPr>
            <p:cNvPr id="80" name="Picture 2">
              <a:extLst>
                <a:ext uri="{FF2B5EF4-FFF2-40B4-BE49-F238E27FC236}">
                  <a16:creationId xmlns:a16="http://schemas.microsoft.com/office/drawing/2014/main" id="{545124A9-B262-405A-B26D-51547D2B70E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122"/>
            <a:stretch/>
          </p:blipFill>
          <p:spPr bwMode="auto">
            <a:xfrm>
              <a:off x="456386" y="369106"/>
              <a:ext cx="817842" cy="7381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1" name="CaixaDeTexto 80">
              <a:extLst>
                <a:ext uri="{FF2B5EF4-FFF2-40B4-BE49-F238E27FC236}">
                  <a16:creationId xmlns:a16="http://schemas.microsoft.com/office/drawing/2014/main" id="{2D55C7E8-3625-4490-85B2-DBB2BEC2B600}"/>
                </a:ext>
              </a:extLst>
            </p:cNvPr>
            <p:cNvSpPr txBox="1"/>
            <p:nvPr userDrawn="1"/>
          </p:nvSpPr>
          <p:spPr>
            <a:xfrm>
              <a:off x="153413" y="1219200"/>
              <a:ext cx="142378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b="1" dirty="0">
                  <a:solidFill>
                    <a:srgbClr val="B42D0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LEÃO</a:t>
              </a:r>
            </a:p>
            <a:p>
              <a:pPr algn="ctr"/>
              <a:r>
                <a:rPr lang="pt-BR" b="1" dirty="0">
                  <a:solidFill>
                    <a:srgbClr val="B42D0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SOLIDÁRIO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0141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4501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7719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70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ítulo 5">
            <a:extLst>
              <a:ext uri="{FF2B5EF4-FFF2-40B4-BE49-F238E27FC236}">
                <a16:creationId xmlns:a16="http://schemas.microsoft.com/office/drawing/2014/main" id="{F44263FD-9D38-4202-BF54-233BAC1BEBF0}"/>
              </a:ext>
            </a:extLst>
          </p:cNvPr>
          <p:cNvSpPr txBox="1">
            <a:spLocks/>
          </p:cNvSpPr>
          <p:nvPr/>
        </p:nvSpPr>
        <p:spPr>
          <a:xfrm>
            <a:off x="1379076" y="1274510"/>
            <a:ext cx="9433848" cy="2902219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Aft>
                <a:spcPts val="1800"/>
              </a:spcAft>
            </a:pPr>
            <a:r>
              <a:rPr lang="pt-BR" sz="4800" b="1" dirty="0">
                <a:solidFill>
                  <a:srgbClr val="B42D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Aspectos práticos das destinações do IRPF em 2024</a:t>
            </a:r>
            <a:br>
              <a:rPr lang="pt-BR" sz="4400" dirty="0">
                <a:solidFill>
                  <a:srgbClr val="B42D00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br>
              <a:rPr lang="pt-BR" sz="2800" dirty="0">
                <a:solidFill>
                  <a:srgbClr val="B42D00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pt-BR" sz="2800" dirty="0">
                <a:solidFill>
                  <a:schemeClr val="bg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Fundos dos Direitos da Criança e do Adolescente e Fundos dos Direitos da Pessoa Idosa</a:t>
            </a:r>
            <a:endParaRPr lang="pt-BR" sz="4000" dirty="0">
              <a:solidFill>
                <a:schemeClr val="bg1">
                  <a:lumMod val="5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278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E922269-B831-191C-0828-5BA0DA0C3994}"/>
              </a:ext>
            </a:extLst>
          </p:cNvPr>
          <p:cNvSpPr txBox="1"/>
          <p:nvPr/>
        </p:nvSpPr>
        <p:spPr>
          <a:xfrm>
            <a:off x="1892710" y="2124055"/>
            <a:ext cx="84065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5400" b="1" dirty="0">
                <a:solidFill>
                  <a:srgbClr val="B42D00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Doações/Destinações</a:t>
            </a:r>
          </a:p>
        </p:txBody>
      </p:sp>
    </p:spTree>
    <p:extLst>
      <p:ext uri="{BB962C8B-B14F-4D97-AF65-F5344CB8AC3E}">
        <p14:creationId xmlns:p14="http://schemas.microsoft.com/office/powerpoint/2010/main" val="103638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ítulo 3">
            <a:extLst>
              <a:ext uri="{FF2B5EF4-FFF2-40B4-BE49-F238E27FC236}">
                <a16:creationId xmlns:a16="http://schemas.microsoft.com/office/drawing/2014/main" id="{36D1C9F7-0E82-3585-65FE-361A446C7332}"/>
              </a:ext>
            </a:extLst>
          </p:cNvPr>
          <p:cNvSpPr txBox="1">
            <a:spLocks/>
          </p:cNvSpPr>
          <p:nvPr/>
        </p:nvSpPr>
        <p:spPr>
          <a:xfrm>
            <a:off x="2760555" y="609600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407C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dirty="0">
                <a:solidFill>
                  <a:srgbClr val="B42D00"/>
                </a:solidFill>
              </a:rPr>
              <a:t>Doação x Destinação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8F55976E-C095-BCFB-CBCE-38451FDCB8D9}"/>
              </a:ext>
            </a:extLst>
          </p:cNvPr>
          <p:cNvSpPr txBox="1"/>
          <p:nvPr/>
        </p:nvSpPr>
        <p:spPr>
          <a:xfrm>
            <a:off x="2917596" y="1364599"/>
            <a:ext cx="8282584" cy="3693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defTabSz="457200">
              <a:spcBef>
                <a:spcPts val="1000"/>
              </a:spcBef>
              <a:spcAft>
                <a:spcPts val="0"/>
              </a:spcAft>
              <a:buClr>
                <a:srgbClr val="9B8279"/>
              </a:buClr>
              <a:buSzPct val="80000"/>
              <a:buFont typeface="Wingdings 3" charset="2"/>
              <a:buChar char="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lvl="1" indent="-285750" defTabSz="457200">
              <a:spcBef>
                <a:spcPts val="1000"/>
              </a:spcBef>
              <a:spcAft>
                <a:spcPts val="0"/>
              </a:spcAft>
              <a:buClr>
                <a:srgbClr val="9B8279"/>
              </a:buClr>
              <a:buSzPct val="80000"/>
              <a:buFont typeface="Wingdings 3" charset="2"/>
              <a:buChar char="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 marL="1143000" indent="-228600" defTabSz="457200">
              <a:spcBef>
                <a:spcPts val="1000"/>
              </a:spcBef>
              <a:spcAft>
                <a:spcPts val="0"/>
              </a:spcAft>
              <a:buClr>
                <a:srgbClr val="9B8279"/>
              </a:buClr>
              <a:buSzPct val="80000"/>
              <a:buFont typeface="Wingdings 3" charset="2"/>
              <a:buChar char="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 marL="1600200" indent="-228600" defTabSz="457200">
              <a:spcBef>
                <a:spcPts val="1000"/>
              </a:spcBef>
              <a:spcAft>
                <a:spcPts val="0"/>
              </a:spcAft>
              <a:buClr>
                <a:srgbClr val="9B8279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 marL="2057400" indent="-228600" defTabSz="457200">
              <a:spcBef>
                <a:spcPts val="1000"/>
              </a:spcBef>
              <a:spcAft>
                <a:spcPts val="0"/>
              </a:spcAft>
              <a:buClr>
                <a:srgbClr val="9B8279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  <a:lvl6pPr marL="25146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marL="0" indent="0" algn="ctr">
              <a:buNone/>
            </a:pPr>
            <a:r>
              <a:rPr lang="pt-BR" dirty="0"/>
              <a:t>Doar diretamente a fundos ou destinar no Programa IRPF?</a:t>
            </a:r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F66951FA-1549-C35B-48EB-770A0681A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1288" y="2171905"/>
            <a:ext cx="7315200" cy="407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81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Espaço Reservado para Conteúdo 4">
            <a:extLst>
              <a:ext uri="{FF2B5EF4-FFF2-40B4-BE49-F238E27FC236}">
                <a16:creationId xmlns:a16="http://schemas.microsoft.com/office/drawing/2014/main" id="{B23AE006-1AF4-B7C0-A1B7-38C63E18B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33" y="560404"/>
            <a:ext cx="5107105" cy="404827"/>
          </a:xfrm>
        </p:spPr>
        <p:txBody>
          <a:bodyPr>
            <a:noAutofit/>
          </a:bodyPr>
          <a:lstStyle/>
          <a:p>
            <a:r>
              <a:rPr lang="pt-BR" dirty="0"/>
              <a:t>Doação Diretamente aos Fundos</a:t>
            </a:r>
          </a:p>
        </p:txBody>
      </p:sp>
      <p:sp>
        <p:nvSpPr>
          <p:cNvPr id="48" name="Espaço Reservado para Conteúdo 4">
            <a:extLst>
              <a:ext uri="{FF2B5EF4-FFF2-40B4-BE49-F238E27FC236}">
                <a16:creationId xmlns:a16="http://schemas.microsoft.com/office/drawing/2014/main" id="{9EB81116-75CC-66F3-1367-ACB0FDD3C808}"/>
              </a:ext>
            </a:extLst>
          </p:cNvPr>
          <p:cNvSpPr txBox="1">
            <a:spLocks/>
          </p:cNvSpPr>
          <p:nvPr/>
        </p:nvSpPr>
        <p:spPr>
          <a:xfrm>
            <a:off x="2196033" y="4135037"/>
            <a:ext cx="4537844" cy="40482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00407C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00407C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00407C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00407C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00407C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Destinação no Programa IRPF</a:t>
            </a:r>
          </a:p>
        </p:txBody>
      </p:sp>
      <p:grpSp>
        <p:nvGrpSpPr>
          <p:cNvPr id="84" name="Agrupar 83">
            <a:extLst>
              <a:ext uri="{FF2B5EF4-FFF2-40B4-BE49-F238E27FC236}">
                <a16:creationId xmlns:a16="http://schemas.microsoft.com/office/drawing/2014/main" id="{28A4D04E-3DB7-721A-C9B7-7F3CA56569AE}"/>
              </a:ext>
            </a:extLst>
          </p:cNvPr>
          <p:cNvGrpSpPr/>
          <p:nvPr/>
        </p:nvGrpSpPr>
        <p:grpSpPr>
          <a:xfrm>
            <a:off x="3267889" y="1286143"/>
            <a:ext cx="4133850" cy="1227438"/>
            <a:chOff x="3267889" y="1286143"/>
            <a:chExt cx="4133850" cy="1227438"/>
          </a:xfrm>
        </p:grpSpPr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D48B46D5-9879-54D9-3B88-BBDA5DB06FFA}"/>
                </a:ext>
              </a:extLst>
            </p:cNvPr>
            <p:cNvSpPr txBox="1"/>
            <p:nvPr/>
          </p:nvSpPr>
          <p:spPr>
            <a:xfrm>
              <a:off x="3267889" y="2144249"/>
              <a:ext cx="18870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CONTRIBUINTE</a:t>
              </a:r>
            </a:p>
          </p:txBody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8484C396-2854-3DC9-11B2-F75E8522B19B}"/>
                </a:ext>
              </a:extLst>
            </p:cNvPr>
            <p:cNvSpPr txBox="1"/>
            <p:nvPr/>
          </p:nvSpPr>
          <p:spPr>
            <a:xfrm>
              <a:off x="6321739" y="1286143"/>
              <a:ext cx="1080000" cy="370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FDCA</a:t>
              </a:r>
              <a:endParaRPr lang="pt-BR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5EED4610-AED6-962B-7502-B82EDA617B6B}"/>
                </a:ext>
              </a:extLst>
            </p:cNvPr>
            <p:cNvSpPr txBox="1"/>
            <p:nvPr/>
          </p:nvSpPr>
          <p:spPr>
            <a:xfrm>
              <a:off x="6321739" y="1857724"/>
              <a:ext cx="1080000" cy="370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FDPI</a:t>
              </a:r>
            </a:p>
          </p:txBody>
        </p:sp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B7D27091-AB9C-F76D-024B-7A6DD74A9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9524" y="1528734"/>
              <a:ext cx="457200" cy="457200"/>
            </a:xfrm>
            <a:prstGeom prst="rect">
              <a:avLst/>
            </a:prstGeom>
          </p:spPr>
        </p:pic>
        <p:cxnSp>
          <p:nvCxnSpPr>
            <p:cNvPr id="21" name="Conector de Seta Reta 20">
              <a:extLst>
                <a:ext uri="{FF2B5EF4-FFF2-40B4-BE49-F238E27FC236}">
                  <a16:creationId xmlns:a16="http://schemas.microsoft.com/office/drawing/2014/main" id="{D778FC9B-DF18-C286-4B71-0312DDF49555}"/>
                </a:ext>
              </a:extLst>
            </p:cNvPr>
            <p:cNvCxnSpPr>
              <a:stCxn id="18" idx="3"/>
              <a:endCxn id="12" idx="1"/>
            </p:cNvCxnSpPr>
            <p:nvPr/>
          </p:nvCxnSpPr>
          <p:spPr>
            <a:xfrm flipV="1">
              <a:off x="5686724" y="1471543"/>
              <a:ext cx="635015" cy="285791"/>
            </a:xfrm>
            <a:prstGeom prst="straightConnector1">
              <a:avLst/>
            </a:prstGeom>
            <a:ln w="38100">
              <a:solidFill>
                <a:srgbClr val="B42D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de Seta Reta 22">
              <a:extLst>
                <a:ext uri="{FF2B5EF4-FFF2-40B4-BE49-F238E27FC236}">
                  <a16:creationId xmlns:a16="http://schemas.microsoft.com/office/drawing/2014/main" id="{2E35E25E-4893-8F7F-4C48-9C0CECBA2E89}"/>
                </a:ext>
              </a:extLst>
            </p:cNvPr>
            <p:cNvCxnSpPr>
              <a:cxnSpLocks/>
              <a:stCxn id="18" idx="3"/>
              <a:endCxn id="13" idx="1"/>
            </p:cNvCxnSpPr>
            <p:nvPr/>
          </p:nvCxnSpPr>
          <p:spPr>
            <a:xfrm>
              <a:off x="5686724" y="1757334"/>
              <a:ext cx="635015" cy="285790"/>
            </a:xfrm>
            <a:prstGeom prst="straightConnector1">
              <a:avLst/>
            </a:prstGeom>
            <a:ln w="38100">
              <a:solidFill>
                <a:srgbClr val="B42D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Agrupar 87">
            <a:extLst>
              <a:ext uri="{FF2B5EF4-FFF2-40B4-BE49-F238E27FC236}">
                <a16:creationId xmlns:a16="http://schemas.microsoft.com/office/drawing/2014/main" id="{50B0A4BD-26E2-2898-B78B-0F079C5294D2}"/>
              </a:ext>
            </a:extLst>
          </p:cNvPr>
          <p:cNvGrpSpPr/>
          <p:nvPr/>
        </p:nvGrpSpPr>
        <p:grpSpPr>
          <a:xfrm>
            <a:off x="5229524" y="2429305"/>
            <a:ext cx="3690028" cy="942380"/>
            <a:chOff x="5229524" y="2429305"/>
            <a:chExt cx="3690028" cy="942380"/>
          </a:xfrm>
        </p:grpSpPr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C52DC25E-0512-83C2-C2BF-AEE0DE413AE7}"/>
                </a:ext>
              </a:extLst>
            </p:cNvPr>
            <p:cNvSpPr txBox="1"/>
            <p:nvPr/>
          </p:nvSpPr>
          <p:spPr>
            <a:xfrm>
              <a:off x="6321739" y="3000885"/>
              <a:ext cx="1080000" cy="370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CDPI</a:t>
              </a:r>
            </a:p>
          </p:txBody>
        </p: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B976D1BC-0B1F-84B7-8944-2D2A2B7215FD}"/>
                </a:ext>
              </a:extLst>
            </p:cNvPr>
            <p:cNvSpPr txBox="1"/>
            <p:nvPr/>
          </p:nvSpPr>
          <p:spPr>
            <a:xfrm>
              <a:off x="6321739" y="2429305"/>
              <a:ext cx="1080000" cy="370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CDCA</a:t>
              </a:r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2429C2AE-541E-B245-3030-3874101504E1}"/>
                </a:ext>
              </a:extLst>
            </p:cNvPr>
            <p:cNvSpPr txBox="1"/>
            <p:nvPr/>
          </p:nvSpPr>
          <p:spPr>
            <a:xfrm>
              <a:off x="7839552" y="2715095"/>
              <a:ext cx="1080000" cy="370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RFB</a:t>
              </a:r>
            </a:p>
          </p:txBody>
        </p:sp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C113466F-5473-F582-C4A1-2B1C349F7E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9524" y="2671895"/>
              <a:ext cx="457200" cy="457200"/>
            </a:xfrm>
            <a:prstGeom prst="rect">
              <a:avLst/>
            </a:prstGeom>
          </p:spPr>
        </p:pic>
        <p:cxnSp>
          <p:nvCxnSpPr>
            <p:cNvPr id="27" name="Conector de Seta Reta 26">
              <a:extLst>
                <a:ext uri="{FF2B5EF4-FFF2-40B4-BE49-F238E27FC236}">
                  <a16:creationId xmlns:a16="http://schemas.microsoft.com/office/drawing/2014/main" id="{7A4C9ED2-0418-0A68-6F66-4B3086C3EFF6}"/>
                </a:ext>
              </a:extLst>
            </p:cNvPr>
            <p:cNvCxnSpPr>
              <a:cxnSpLocks/>
              <a:stCxn id="17" idx="3"/>
              <a:endCxn id="7" idx="1"/>
            </p:cNvCxnSpPr>
            <p:nvPr/>
          </p:nvCxnSpPr>
          <p:spPr>
            <a:xfrm flipV="1">
              <a:off x="5686724" y="2614705"/>
              <a:ext cx="635015" cy="285790"/>
            </a:xfrm>
            <a:prstGeom prst="straightConnector1">
              <a:avLst/>
            </a:prstGeom>
            <a:ln w="38100">
              <a:solidFill>
                <a:srgbClr val="B42D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de Seta Reta 29">
              <a:extLst>
                <a:ext uri="{FF2B5EF4-FFF2-40B4-BE49-F238E27FC236}">
                  <a16:creationId xmlns:a16="http://schemas.microsoft.com/office/drawing/2014/main" id="{FBBA2934-BDB7-1EF9-1041-7C6B4D836A53}"/>
                </a:ext>
              </a:extLst>
            </p:cNvPr>
            <p:cNvCxnSpPr>
              <a:stCxn id="17" idx="3"/>
              <a:endCxn id="8" idx="1"/>
            </p:cNvCxnSpPr>
            <p:nvPr/>
          </p:nvCxnSpPr>
          <p:spPr>
            <a:xfrm>
              <a:off x="5686724" y="2900495"/>
              <a:ext cx="635015" cy="285790"/>
            </a:xfrm>
            <a:prstGeom prst="straightConnector1">
              <a:avLst/>
            </a:prstGeom>
            <a:ln w="38100">
              <a:solidFill>
                <a:srgbClr val="B42D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de Seta Reta 31">
              <a:extLst>
                <a:ext uri="{FF2B5EF4-FFF2-40B4-BE49-F238E27FC236}">
                  <a16:creationId xmlns:a16="http://schemas.microsoft.com/office/drawing/2014/main" id="{3E88E73D-8609-3E71-974F-61848C73C195}"/>
                </a:ext>
              </a:extLst>
            </p:cNvPr>
            <p:cNvCxnSpPr>
              <a:stCxn id="7" idx="3"/>
              <a:endCxn id="9" idx="1"/>
            </p:cNvCxnSpPr>
            <p:nvPr/>
          </p:nvCxnSpPr>
          <p:spPr>
            <a:xfrm>
              <a:off x="7401739" y="2614705"/>
              <a:ext cx="437813" cy="285790"/>
            </a:xfrm>
            <a:prstGeom prst="straightConnector1">
              <a:avLst/>
            </a:prstGeom>
            <a:ln w="38100">
              <a:solidFill>
                <a:srgbClr val="B42D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de Seta Reta 36">
              <a:extLst>
                <a:ext uri="{FF2B5EF4-FFF2-40B4-BE49-F238E27FC236}">
                  <a16:creationId xmlns:a16="http://schemas.microsoft.com/office/drawing/2014/main" id="{1DDE8D23-F51F-B467-E982-B6170DB6DFD8}"/>
                </a:ext>
              </a:extLst>
            </p:cNvPr>
            <p:cNvCxnSpPr>
              <a:stCxn id="8" idx="3"/>
              <a:endCxn id="9" idx="1"/>
            </p:cNvCxnSpPr>
            <p:nvPr/>
          </p:nvCxnSpPr>
          <p:spPr>
            <a:xfrm flipV="1">
              <a:off x="7401739" y="2900495"/>
              <a:ext cx="437813" cy="285790"/>
            </a:xfrm>
            <a:prstGeom prst="straightConnector1">
              <a:avLst/>
            </a:prstGeom>
            <a:ln w="38100">
              <a:solidFill>
                <a:srgbClr val="B42D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A6948856-18FD-F817-EDD6-6D9977248E72}"/>
              </a:ext>
            </a:extLst>
          </p:cNvPr>
          <p:cNvSpPr txBox="1"/>
          <p:nvPr/>
        </p:nvSpPr>
        <p:spPr>
          <a:xfrm>
            <a:off x="7952753" y="979443"/>
            <a:ext cx="3679212" cy="4267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600" dirty="0">
                <a:latin typeface="Poppins" panose="00000500000000000000" pitchFamily="2" charset="0"/>
                <a:cs typeface="Poppins" panose="00000500000000000000" pitchFamily="2" charset="0"/>
              </a:rPr>
              <a:t>Valor?/Comprovação/Dedução?</a:t>
            </a:r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18CD0788-EFA0-908B-5FAD-8C38BABB6B44}"/>
              </a:ext>
            </a:extLst>
          </p:cNvPr>
          <p:cNvSpPr txBox="1"/>
          <p:nvPr/>
        </p:nvSpPr>
        <p:spPr>
          <a:xfrm>
            <a:off x="7952753" y="2130432"/>
            <a:ext cx="3153427" cy="4267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600" dirty="0">
                <a:latin typeface="Poppins" panose="00000500000000000000" pitchFamily="2" charset="0"/>
                <a:cs typeface="Poppins" panose="00000500000000000000" pitchFamily="2" charset="0"/>
              </a:rPr>
              <a:t>Programa Empresarial/OSC</a:t>
            </a:r>
          </a:p>
        </p:txBody>
      </p:sp>
      <p:grpSp>
        <p:nvGrpSpPr>
          <p:cNvPr id="83" name="Agrupar 82">
            <a:extLst>
              <a:ext uri="{FF2B5EF4-FFF2-40B4-BE49-F238E27FC236}">
                <a16:creationId xmlns:a16="http://schemas.microsoft.com/office/drawing/2014/main" id="{87DF57F7-56D3-6176-13F0-574F976FBDD1}"/>
              </a:ext>
            </a:extLst>
          </p:cNvPr>
          <p:cNvGrpSpPr/>
          <p:nvPr/>
        </p:nvGrpSpPr>
        <p:grpSpPr>
          <a:xfrm>
            <a:off x="3267889" y="4860776"/>
            <a:ext cx="5651663" cy="1188546"/>
            <a:chOff x="3267889" y="4860776"/>
            <a:chExt cx="5651663" cy="1188546"/>
          </a:xfrm>
        </p:grpSpPr>
        <p:sp>
          <p:nvSpPr>
            <p:cNvPr id="54" name="CaixaDeTexto 53">
              <a:extLst>
                <a:ext uri="{FF2B5EF4-FFF2-40B4-BE49-F238E27FC236}">
                  <a16:creationId xmlns:a16="http://schemas.microsoft.com/office/drawing/2014/main" id="{4CAC4287-3E41-5ED9-165F-16FCED988B64}"/>
                </a:ext>
              </a:extLst>
            </p:cNvPr>
            <p:cNvSpPr txBox="1"/>
            <p:nvPr/>
          </p:nvSpPr>
          <p:spPr>
            <a:xfrm>
              <a:off x="3267889" y="5270383"/>
              <a:ext cx="18870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CONTRIBUINTE</a:t>
              </a:r>
            </a:p>
          </p:txBody>
        </p:sp>
        <p:sp>
          <p:nvSpPr>
            <p:cNvPr id="57" name="CaixaDeTexto 56">
              <a:extLst>
                <a:ext uri="{FF2B5EF4-FFF2-40B4-BE49-F238E27FC236}">
                  <a16:creationId xmlns:a16="http://schemas.microsoft.com/office/drawing/2014/main" id="{F351A8F2-4681-F241-8B21-971CF6DCBC48}"/>
                </a:ext>
              </a:extLst>
            </p:cNvPr>
            <p:cNvSpPr txBox="1"/>
            <p:nvPr/>
          </p:nvSpPr>
          <p:spPr>
            <a:xfrm>
              <a:off x="7839552" y="5635322"/>
              <a:ext cx="1080000" cy="370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FDPI</a:t>
              </a:r>
            </a:p>
          </p:txBody>
        </p:sp>
        <p:sp>
          <p:nvSpPr>
            <p:cNvPr id="59" name="CaixaDeTexto 58">
              <a:extLst>
                <a:ext uri="{FF2B5EF4-FFF2-40B4-BE49-F238E27FC236}">
                  <a16:creationId xmlns:a16="http://schemas.microsoft.com/office/drawing/2014/main" id="{2F6CBEA4-F51B-6572-6DBE-0D2E0DC268AB}"/>
                </a:ext>
              </a:extLst>
            </p:cNvPr>
            <p:cNvSpPr txBox="1"/>
            <p:nvPr/>
          </p:nvSpPr>
          <p:spPr>
            <a:xfrm>
              <a:off x="6321739" y="5268915"/>
              <a:ext cx="1080000" cy="370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RFB</a:t>
              </a:r>
            </a:p>
          </p:txBody>
        </p:sp>
        <p:pic>
          <p:nvPicPr>
            <p:cNvPr id="60" name="Imagem 59">
              <a:extLst>
                <a:ext uri="{FF2B5EF4-FFF2-40B4-BE49-F238E27FC236}">
                  <a16:creationId xmlns:a16="http://schemas.microsoft.com/office/drawing/2014/main" id="{B7D3047A-1226-F5EA-F10C-532E01CCE7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9524" y="5592122"/>
              <a:ext cx="457200" cy="457200"/>
            </a:xfrm>
            <a:prstGeom prst="rect">
              <a:avLst/>
            </a:prstGeom>
          </p:spPr>
        </p:pic>
        <p:pic>
          <p:nvPicPr>
            <p:cNvPr id="61" name="Imagem 60">
              <a:extLst>
                <a:ext uri="{FF2B5EF4-FFF2-40B4-BE49-F238E27FC236}">
                  <a16:creationId xmlns:a16="http://schemas.microsoft.com/office/drawing/2014/main" id="{B41AA166-522C-AAB3-7EF0-9124D60A7A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9524" y="4860776"/>
              <a:ext cx="457200" cy="457200"/>
            </a:xfrm>
            <a:prstGeom prst="rect">
              <a:avLst/>
            </a:prstGeom>
          </p:spPr>
        </p:pic>
        <p:sp>
          <p:nvSpPr>
            <p:cNvPr id="72" name="CaixaDeTexto 71">
              <a:extLst>
                <a:ext uri="{FF2B5EF4-FFF2-40B4-BE49-F238E27FC236}">
                  <a16:creationId xmlns:a16="http://schemas.microsoft.com/office/drawing/2014/main" id="{77CCA83B-428D-85C6-DCB4-4E1377BC295C}"/>
                </a:ext>
              </a:extLst>
            </p:cNvPr>
            <p:cNvSpPr txBox="1"/>
            <p:nvPr/>
          </p:nvSpPr>
          <p:spPr>
            <a:xfrm>
              <a:off x="7839552" y="4903976"/>
              <a:ext cx="1080000" cy="370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FDCA</a:t>
              </a:r>
            </a:p>
          </p:txBody>
        </p:sp>
        <p:cxnSp>
          <p:nvCxnSpPr>
            <p:cNvPr id="75" name="Conector de Seta Reta 74">
              <a:extLst>
                <a:ext uri="{FF2B5EF4-FFF2-40B4-BE49-F238E27FC236}">
                  <a16:creationId xmlns:a16="http://schemas.microsoft.com/office/drawing/2014/main" id="{6648AEE0-9282-49C3-D1B0-8E2DFF7CE796}"/>
                </a:ext>
              </a:extLst>
            </p:cNvPr>
            <p:cNvCxnSpPr>
              <a:stCxn id="61" idx="3"/>
              <a:endCxn id="59" idx="1"/>
            </p:cNvCxnSpPr>
            <p:nvPr/>
          </p:nvCxnSpPr>
          <p:spPr>
            <a:xfrm>
              <a:off x="5686724" y="5089376"/>
              <a:ext cx="635015" cy="364939"/>
            </a:xfrm>
            <a:prstGeom prst="straightConnector1">
              <a:avLst/>
            </a:prstGeom>
            <a:ln w="38100">
              <a:solidFill>
                <a:srgbClr val="B42D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ector de Seta Reta 76">
              <a:extLst>
                <a:ext uri="{FF2B5EF4-FFF2-40B4-BE49-F238E27FC236}">
                  <a16:creationId xmlns:a16="http://schemas.microsoft.com/office/drawing/2014/main" id="{A50737B9-8B67-633E-B4B3-A1A0E84764B0}"/>
                </a:ext>
              </a:extLst>
            </p:cNvPr>
            <p:cNvCxnSpPr>
              <a:stCxn id="60" idx="3"/>
              <a:endCxn id="59" idx="1"/>
            </p:cNvCxnSpPr>
            <p:nvPr/>
          </p:nvCxnSpPr>
          <p:spPr>
            <a:xfrm flipV="1">
              <a:off x="5686724" y="5454315"/>
              <a:ext cx="635015" cy="366407"/>
            </a:xfrm>
            <a:prstGeom prst="straightConnector1">
              <a:avLst/>
            </a:prstGeom>
            <a:ln w="38100">
              <a:solidFill>
                <a:srgbClr val="B42D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ector de Seta Reta 78">
              <a:extLst>
                <a:ext uri="{FF2B5EF4-FFF2-40B4-BE49-F238E27FC236}">
                  <a16:creationId xmlns:a16="http://schemas.microsoft.com/office/drawing/2014/main" id="{0DA81DB6-FD7E-431B-6B71-E9957DB49323}"/>
                </a:ext>
              </a:extLst>
            </p:cNvPr>
            <p:cNvCxnSpPr>
              <a:stCxn id="59" idx="3"/>
              <a:endCxn id="72" idx="1"/>
            </p:cNvCxnSpPr>
            <p:nvPr/>
          </p:nvCxnSpPr>
          <p:spPr>
            <a:xfrm flipV="1">
              <a:off x="7401739" y="5089376"/>
              <a:ext cx="437813" cy="364939"/>
            </a:xfrm>
            <a:prstGeom prst="straightConnector1">
              <a:avLst/>
            </a:prstGeom>
            <a:ln w="38100">
              <a:solidFill>
                <a:srgbClr val="B42D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ector de Seta Reta 80">
              <a:extLst>
                <a:ext uri="{FF2B5EF4-FFF2-40B4-BE49-F238E27FC236}">
                  <a16:creationId xmlns:a16="http://schemas.microsoft.com/office/drawing/2014/main" id="{7F8E8A79-6832-7F6B-AA74-12927FEF111B}"/>
                </a:ext>
              </a:extLst>
            </p:cNvPr>
            <p:cNvCxnSpPr>
              <a:stCxn id="59" idx="3"/>
              <a:endCxn id="57" idx="1"/>
            </p:cNvCxnSpPr>
            <p:nvPr/>
          </p:nvCxnSpPr>
          <p:spPr>
            <a:xfrm>
              <a:off x="7401739" y="5454315"/>
              <a:ext cx="437813" cy="366407"/>
            </a:xfrm>
            <a:prstGeom prst="straightConnector1">
              <a:avLst/>
            </a:prstGeom>
            <a:ln w="38100">
              <a:solidFill>
                <a:srgbClr val="B42D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6" name="Conector: Angulado 85">
            <a:extLst>
              <a:ext uri="{FF2B5EF4-FFF2-40B4-BE49-F238E27FC236}">
                <a16:creationId xmlns:a16="http://schemas.microsoft.com/office/drawing/2014/main" id="{81287B9C-E983-4A03-94C9-079E9EF0B272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897238" y="1646781"/>
            <a:ext cx="43200" cy="2921428"/>
          </a:xfrm>
          <a:prstGeom prst="bentConnector3">
            <a:avLst>
              <a:gd name="adj1" fmla="val -1177822"/>
            </a:avLst>
          </a:prstGeom>
          <a:ln w="38100">
            <a:solidFill>
              <a:srgbClr val="B42D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517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uiExpand="1" build="p"/>
      <p:bldP spid="48" grpId="0" uiExpand="1" build="p"/>
      <p:bldP spid="46" grpId="0"/>
      <p:bldP spid="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6700B034-3896-4642-A3CE-6B0DB0B8AA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2532" y="1684521"/>
            <a:ext cx="7766936" cy="1639838"/>
          </a:xfrm>
        </p:spPr>
        <p:txBody>
          <a:bodyPr/>
          <a:lstStyle/>
          <a:p>
            <a:pPr algn="ctr"/>
            <a:r>
              <a:rPr lang="pt-BR" dirty="0"/>
              <a:t>Passo a Passo</a:t>
            </a:r>
            <a:br>
              <a:rPr lang="pt-BR" dirty="0"/>
            </a:br>
            <a:r>
              <a:rPr lang="pt-BR" sz="4000" b="0" dirty="0">
                <a:solidFill>
                  <a:schemeClr val="bg1">
                    <a:lumMod val="50000"/>
                  </a:schemeClr>
                </a:solidFill>
              </a:rPr>
              <a:t>PGD/DIRPF 2024</a:t>
            </a:r>
            <a:endParaRPr lang="pt-BR" sz="4900" b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1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04C5DB3D-1047-4F09-8DD6-B46A9736C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26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6E7FEF83-B98C-42AD-9DB1-DF3CE0EFA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45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093AAF2D-F008-4F92-A817-6FC75C348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95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0707126A-D986-464B-BF03-4A275EC40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71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2B022404-F9CF-4463-BB1F-A03566EF1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51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CEFA82D9-7817-4A60-AE39-A0E520019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31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71D31688-425D-4BAE-BFF5-05C393F10CC4}"/>
              </a:ext>
            </a:extLst>
          </p:cNvPr>
          <p:cNvSpPr txBox="1"/>
          <p:nvPr/>
        </p:nvSpPr>
        <p:spPr>
          <a:xfrm>
            <a:off x="2367910" y="2007421"/>
            <a:ext cx="4629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B42D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Criança e Adolescente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E5773A5-2794-46FA-AB7B-AA8EB418AB0F}"/>
              </a:ext>
            </a:extLst>
          </p:cNvPr>
          <p:cNvSpPr txBox="1"/>
          <p:nvPr/>
        </p:nvSpPr>
        <p:spPr>
          <a:xfrm>
            <a:off x="7219499" y="2007421"/>
            <a:ext cx="46303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B42D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Pessoa Idosa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224CC7C-E84B-4454-A5AC-3F7654D8841D}"/>
              </a:ext>
            </a:extLst>
          </p:cNvPr>
          <p:cNvSpPr txBox="1"/>
          <p:nvPr/>
        </p:nvSpPr>
        <p:spPr>
          <a:xfrm>
            <a:off x="4793315" y="485524"/>
            <a:ext cx="46303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rgbClr val="B42D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Declaração IR 2023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8834F97-DFD3-4F5F-83B5-02BD50ABC41A}"/>
              </a:ext>
            </a:extLst>
          </p:cNvPr>
          <p:cNvSpPr txBox="1"/>
          <p:nvPr/>
        </p:nvSpPr>
        <p:spPr>
          <a:xfrm>
            <a:off x="2791680" y="2515333"/>
            <a:ext cx="37820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dirty="0">
                <a:latin typeface="Poppins" panose="00000500000000000000" pitchFamily="2" charset="0"/>
                <a:cs typeface="Poppins" panose="00000500000000000000" pitchFamily="2" charset="0"/>
              </a:rPr>
              <a:t>R$ 172 milhões destinados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7617E094-A236-4AA1-A581-667ECD00CCCA}"/>
              </a:ext>
            </a:extLst>
          </p:cNvPr>
          <p:cNvSpPr txBox="1"/>
          <p:nvPr/>
        </p:nvSpPr>
        <p:spPr>
          <a:xfrm>
            <a:off x="2431000" y="6041826"/>
            <a:ext cx="45034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latin typeface="Poppins" panose="00000500000000000000" pitchFamily="2" charset="0"/>
                <a:cs typeface="Poppins" panose="00000500000000000000" pitchFamily="2" charset="0"/>
              </a:rPr>
              <a:t>R$ 5,68 bilhões não destinados</a:t>
            </a:r>
            <a:endParaRPr lang="pt-BR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FC3D538E-712E-499D-BB84-74BAC3F544B7}"/>
              </a:ext>
            </a:extLst>
          </p:cNvPr>
          <p:cNvSpPr txBox="1"/>
          <p:nvPr/>
        </p:nvSpPr>
        <p:spPr>
          <a:xfrm>
            <a:off x="5496109" y="1168222"/>
            <a:ext cx="34467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dirty="0">
                <a:latin typeface="Poppins" panose="00000500000000000000" pitchFamily="2" charset="0"/>
                <a:cs typeface="Poppins" panose="00000500000000000000" pitchFamily="2" charset="0"/>
              </a:rPr>
              <a:t>R$ 5,85 bilhões disponíveis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DEEAFF3C-D043-436E-A2EE-43F31A147A7C}"/>
              </a:ext>
            </a:extLst>
          </p:cNvPr>
          <p:cNvSpPr txBox="1"/>
          <p:nvPr/>
        </p:nvSpPr>
        <p:spPr>
          <a:xfrm>
            <a:off x="7580048" y="2515333"/>
            <a:ext cx="39092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dirty="0">
                <a:latin typeface="Poppins" panose="00000500000000000000" pitchFamily="2" charset="0"/>
                <a:cs typeface="Poppins" panose="00000500000000000000" pitchFamily="2" charset="0"/>
              </a:rPr>
              <a:t>R$ 107 milhões destinados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A10D1522-BD99-43FD-9CDF-A26E82BB976E}"/>
              </a:ext>
            </a:extLst>
          </p:cNvPr>
          <p:cNvSpPr txBox="1"/>
          <p:nvPr/>
        </p:nvSpPr>
        <p:spPr>
          <a:xfrm>
            <a:off x="7219888" y="6041826"/>
            <a:ext cx="4629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dirty="0">
                <a:latin typeface="Poppins" panose="00000500000000000000" pitchFamily="2" charset="0"/>
                <a:cs typeface="Poppins" panose="00000500000000000000" pitchFamily="2" charset="0"/>
              </a:rPr>
              <a:t>R$ 5,74 bilhões não destinados</a:t>
            </a:r>
            <a:endParaRPr lang="pt-BR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0EC8D273-B924-45BC-AF9E-5355858174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752038"/>
              </p:ext>
            </p:extLst>
          </p:nvPr>
        </p:nvGraphicFramePr>
        <p:xfrm>
          <a:off x="1875869" y="3129979"/>
          <a:ext cx="5644161" cy="2666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C11E067E-D095-4760-B50A-A0EC4688E4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8405969"/>
              </p:ext>
            </p:extLst>
          </p:nvPr>
        </p:nvGraphicFramePr>
        <p:xfrm>
          <a:off x="6724379" y="3129979"/>
          <a:ext cx="5644161" cy="2666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4775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/>
      <p:bldP spid="14" grpId="0"/>
      <p:bldP spid="16" grpId="0"/>
      <p:bldGraphic spid="13" grpId="0">
        <p:bldAsOne/>
      </p:bldGraphic>
      <p:bldGraphic spid="15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>
            <a:extLst>
              <a:ext uri="{FF2B5EF4-FFF2-40B4-BE49-F238E27FC236}">
                <a16:creationId xmlns:a16="http://schemas.microsoft.com/office/drawing/2014/main" id="{D65B7A4A-4A73-474A-ADD0-30F5B1B6F80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86127" y="189000"/>
            <a:ext cx="4619746" cy="64800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E778AFAE-4D71-46B2-AC12-AD8CACC99F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1999" t="84572" r="6455" b="5903"/>
          <a:stretch/>
        </p:blipFill>
        <p:spPr>
          <a:xfrm>
            <a:off x="7574279" y="5669280"/>
            <a:ext cx="533401" cy="61722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5477CC86-93F5-4F5F-B3B1-5997766E69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989" t="17818" r="6001" b="77286"/>
          <a:stretch/>
        </p:blipFill>
        <p:spPr>
          <a:xfrm>
            <a:off x="7250430" y="1343608"/>
            <a:ext cx="878205" cy="317241"/>
          </a:xfrm>
          <a:prstGeom prst="rect">
            <a:avLst/>
          </a:prstGeom>
          <a:ln>
            <a:noFill/>
          </a:ln>
          <a:effectLst/>
        </p:spPr>
      </p:pic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1EFA66AF-63AB-4DA9-85FF-24CADA1B35A3}"/>
              </a:ext>
            </a:extLst>
          </p:cNvPr>
          <p:cNvSpPr/>
          <p:nvPr/>
        </p:nvSpPr>
        <p:spPr>
          <a:xfrm>
            <a:off x="7222715" y="1343608"/>
            <a:ext cx="936000" cy="33636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AAE43299-5B18-4533-8D02-DDADD8883788}"/>
              </a:ext>
            </a:extLst>
          </p:cNvPr>
          <p:cNvSpPr/>
          <p:nvPr/>
        </p:nvSpPr>
        <p:spPr>
          <a:xfrm>
            <a:off x="7577503" y="5661660"/>
            <a:ext cx="534572" cy="590843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688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6126173-C773-4D64-8E31-4A0227F71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0555" y="609600"/>
            <a:ext cx="8596668" cy="1320800"/>
          </a:xfrm>
        </p:spPr>
        <p:txBody>
          <a:bodyPr/>
          <a:lstStyle/>
          <a:p>
            <a:r>
              <a:rPr lang="pt-BR" dirty="0"/>
              <a:t>Cultura de Destinação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F5A1443A-7BDE-4A3F-837D-6B3E23ED4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0555" y="2160589"/>
            <a:ext cx="8596668" cy="3880773"/>
          </a:xfrm>
        </p:spPr>
        <p:txBody>
          <a:bodyPr>
            <a:noAutofit/>
          </a:bodyPr>
          <a:lstStyle/>
          <a:p>
            <a:r>
              <a:rPr lang="pt-BR" dirty="0"/>
              <a:t>Resultados, Transparência, Credibilidade</a:t>
            </a:r>
          </a:p>
          <a:p>
            <a:pPr lvl="1"/>
            <a:r>
              <a:rPr lang="pt-BR" dirty="0"/>
              <a:t>Conselhos, Poder Público e Organizações da Sociedade Civil</a:t>
            </a:r>
          </a:p>
          <a:p>
            <a:r>
              <a:rPr lang="pt-BR" dirty="0"/>
              <a:t>Sensibilização</a:t>
            </a:r>
          </a:p>
          <a:p>
            <a:pPr lvl="1"/>
            <a:r>
              <a:rPr lang="pt-BR" dirty="0"/>
              <a:t>Lideranças, Personalidades, Imprensa</a:t>
            </a:r>
          </a:p>
          <a:p>
            <a:r>
              <a:rPr lang="pt-BR" dirty="0"/>
              <a:t>Informação</a:t>
            </a:r>
          </a:p>
          <a:p>
            <a:pPr lvl="1"/>
            <a:r>
              <a:rPr lang="pt-BR" b="1" dirty="0">
                <a:solidFill>
                  <a:srgbClr val="B42D00"/>
                </a:solidFill>
              </a:rPr>
              <a:t>leaosolidario.org.br</a:t>
            </a:r>
          </a:p>
        </p:txBody>
      </p:sp>
      <p:pic>
        <p:nvPicPr>
          <p:cNvPr id="12" name="Imagem 11" descr="Interface gráfica do usuário&#10;&#10;Descrição gerada automaticamente">
            <a:extLst>
              <a:ext uri="{FF2B5EF4-FFF2-40B4-BE49-F238E27FC236}">
                <a16:creationId xmlns:a16="http://schemas.microsoft.com/office/drawing/2014/main" id="{25C18453-11FE-3A69-802B-545EC500F0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769" y="3951708"/>
            <a:ext cx="451485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92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65AF6D57-9535-43F9-A630-BB8FDB8F4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0555" y="609600"/>
            <a:ext cx="8596668" cy="1320800"/>
          </a:xfrm>
        </p:spPr>
        <p:txBody>
          <a:bodyPr>
            <a:normAutofit/>
          </a:bodyPr>
          <a:lstStyle/>
          <a:p>
            <a:r>
              <a:rPr lang="pt-BR" dirty="0"/>
              <a:t>Avanços na Legislação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C215E1FD-4F68-45B3-B71F-281EE1E2E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0555" y="2160589"/>
            <a:ext cx="8596668" cy="3880773"/>
          </a:xfrm>
        </p:spPr>
        <p:txBody>
          <a:bodyPr>
            <a:noAutofit/>
          </a:bodyPr>
          <a:lstStyle/>
          <a:p>
            <a:r>
              <a:rPr lang="pt-BR" dirty="0"/>
              <a:t>Universalização</a:t>
            </a:r>
          </a:p>
          <a:p>
            <a:pPr lvl="1"/>
            <a:r>
              <a:rPr lang="pt-BR" sz="1800" dirty="0"/>
              <a:t>Opções Por Deduções Legais ou Por Desconto Simplificado (PF)</a:t>
            </a:r>
          </a:p>
          <a:p>
            <a:pPr lvl="1"/>
            <a:r>
              <a:rPr lang="pt-BR" sz="1800" dirty="0"/>
              <a:t>Optantes pelo Lucro Real, Lucro Presumido e Simples Nacional (PJ)</a:t>
            </a:r>
          </a:p>
          <a:p>
            <a:r>
              <a:rPr lang="pt-BR" dirty="0"/>
              <a:t>Simplificação</a:t>
            </a:r>
          </a:p>
          <a:p>
            <a:pPr lvl="1"/>
            <a:r>
              <a:rPr lang="pt-BR" sz="1800" dirty="0"/>
              <a:t>Sem exigência de pagamento em caso de restituição  - repasse direto pela RFB (PF)</a:t>
            </a:r>
          </a:p>
          <a:p>
            <a:pPr lvl="1"/>
            <a:r>
              <a:rPr lang="pt-BR" sz="1800" dirty="0"/>
              <a:t>Pagamento nas mesmas condições do imposto  - parcelamento e fora do prazo com multa e juros - com DARF único (PF)</a:t>
            </a:r>
          </a:p>
          <a:p>
            <a:pPr lvl="1"/>
            <a:r>
              <a:rPr lang="pt-BR" sz="1800" dirty="0"/>
              <a:t>Recolhimento após a apuração (PJ)</a:t>
            </a:r>
          </a:p>
        </p:txBody>
      </p:sp>
    </p:spTree>
    <p:extLst>
      <p:ext uri="{BB962C8B-B14F-4D97-AF65-F5344CB8AC3E}">
        <p14:creationId xmlns:p14="http://schemas.microsoft.com/office/powerpoint/2010/main" val="187926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D26A4528-D010-4BCB-A5D9-040589B96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0555" y="609600"/>
            <a:ext cx="8596668" cy="1320800"/>
          </a:xfrm>
        </p:spPr>
        <p:txBody>
          <a:bodyPr/>
          <a:lstStyle/>
          <a:p>
            <a:r>
              <a:rPr lang="pt-BR" dirty="0"/>
              <a:t>Modelo de Gestão - Proposta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795054E4-F4D1-4AC6-ACD8-A163DDEAC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6216" y="1886156"/>
            <a:ext cx="8923739" cy="4498535"/>
          </a:xfrm>
        </p:spPr>
        <p:txBody>
          <a:bodyPr/>
          <a:lstStyle/>
          <a:p>
            <a:r>
              <a:rPr lang="pt-BR" dirty="0"/>
              <a:t>Diagnóstico Municipal Bienal</a:t>
            </a:r>
          </a:p>
          <a:p>
            <a:pPr lvl="1"/>
            <a:r>
              <a:rPr lang="pt-BR" sz="1800" dirty="0"/>
              <a:t>Agenda 2030 – 17 ODS (ONU)</a:t>
            </a:r>
          </a:p>
          <a:p>
            <a:pPr lvl="1"/>
            <a:r>
              <a:rPr lang="pt-BR" sz="1800" dirty="0"/>
              <a:t>Territorial</a:t>
            </a:r>
          </a:p>
          <a:p>
            <a:pPr lvl="1"/>
            <a:r>
              <a:rPr lang="pt-BR" sz="1800" dirty="0"/>
              <a:t>Atenção especial aos públicos mais vulneráveis</a:t>
            </a:r>
          </a:p>
          <a:p>
            <a:r>
              <a:rPr lang="pt-BR" dirty="0"/>
              <a:t>Edital prévio classificatório (apresentação de projetos)</a:t>
            </a:r>
          </a:p>
          <a:p>
            <a:r>
              <a:rPr lang="pt-BR" dirty="0"/>
              <a:t>Campanha unificada  e votação popular</a:t>
            </a:r>
          </a:p>
          <a:p>
            <a:pPr lvl="1"/>
            <a:r>
              <a:rPr lang="pt-BR" sz="1800" dirty="0"/>
              <a:t>Foco na destinação feita na Declaração do Imposto de Renda (PF)</a:t>
            </a:r>
          </a:p>
          <a:p>
            <a:pPr lvl="1"/>
            <a:r>
              <a:rPr lang="pt-BR" sz="1800" dirty="0"/>
              <a:t>Contatos diretos com grandes empresas</a:t>
            </a:r>
          </a:p>
          <a:p>
            <a:pPr lvl="1"/>
            <a:r>
              <a:rPr lang="pt-BR" sz="1800" dirty="0"/>
              <a:t>Divulgação em grandes centros</a:t>
            </a:r>
          </a:p>
          <a:p>
            <a:r>
              <a:rPr lang="pt-BR" dirty="0"/>
              <a:t>Comissão de especialistas para avaliação (somada à votação popular)</a:t>
            </a:r>
          </a:p>
          <a:p>
            <a:r>
              <a:rPr lang="pt-BR" dirty="0"/>
              <a:t>Liberação imediata dos recursos</a:t>
            </a:r>
          </a:p>
        </p:txBody>
      </p:sp>
    </p:spTree>
    <p:extLst>
      <p:ext uri="{BB962C8B-B14F-4D97-AF65-F5344CB8AC3E}">
        <p14:creationId xmlns:p14="http://schemas.microsoft.com/office/powerpoint/2010/main" val="72484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C747103-A2CE-4F19-8569-32D1524F33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2532" y="1985459"/>
            <a:ext cx="7766936" cy="927371"/>
          </a:xfrm>
        </p:spPr>
        <p:txBody>
          <a:bodyPr/>
          <a:lstStyle/>
          <a:p>
            <a:pPr algn="ctr"/>
            <a:r>
              <a:rPr lang="pt-BR" dirty="0"/>
              <a:t>Gratidão!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866299FE-8837-4004-9FE7-F4E2381D1E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2532" y="2912831"/>
            <a:ext cx="7766936" cy="554842"/>
          </a:xfrm>
        </p:spPr>
        <p:txBody>
          <a:bodyPr/>
          <a:lstStyle/>
          <a:p>
            <a:pPr algn="ctr"/>
            <a:r>
              <a:rPr lang="pt-BR" sz="2750" dirty="0">
                <a:solidFill>
                  <a:schemeClr val="bg1">
                    <a:lumMod val="50000"/>
                  </a:schemeClr>
                </a:solidFill>
              </a:rPr>
              <a:t>Deus seja louvado!</a:t>
            </a:r>
          </a:p>
        </p:txBody>
      </p:sp>
    </p:spTree>
    <p:extLst>
      <p:ext uri="{BB962C8B-B14F-4D97-AF65-F5344CB8AC3E}">
        <p14:creationId xmlns:p14="http://schemas.microsoft.com/office/powerpoint/2010/main" val="178129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9467872-4B45-40BC-BD40-3022DC7B8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Direito e Exercício de Cidadania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690A3DA-339B-4DF0-9CC2-AA6836D02166}"/>
              </a:ext>
            </a:extLst>
          </p:cNvPr>
          <p:cNvSpPr txBox="1"/>
          <p:nvPr/>
        </p:nvSpPr>
        <p:spPr>
          <a:xfrm>
            <a:off x="4009717" y="1364599"/>
            <a:ext cx="6098344" cy="3693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defTabSz="457200">
              <a:spcBef>
                <a:spcPts val="1000"/>
              </a:spcBef>
              <a:spcAft>
                <a:spcPts val="0"/>
              </a:spcAft>
              <a:buClr>
                <a:srgbClr val="9B8279"/>
              </a:buClr>
              <a:buSzPct val="80000"/>
              <a:buFont typeface="Wingdings 3" charset="2"/>
              <a:buChar char="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lvl="1" indent="-285750" defTabSz="457200">
              <a:spcBef>
                <a:spcPts val="1000"/>
              </a:spcBef>
              <a:spcAft>
                <a:spcPts val="0"/>
              </a:spcAft>
              <a:buClr>
                <a:srgbClr val="9B8279"/>
              </a:buClr>
              <a:buSzPct val="80000"/>
              <a:buFont typeface="Wingdings 3" charset="2"/>
              <a:buChar char="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 marL="1143000" indent="-228600" defTabSz="457200">
              <a:spcBef>
                <a:spcPts val="1000"/>
              </a:spcBef>
              <a:spcAft>
                <a:spcPts val="0"/>
              </a:spcAft>
              <a:buClr>
                <a:srgbClr val="9B8279"/>
              </a:buClr>
              <a:buSzPct val="80000"/>
              <a:buFont typeface="Wingdings 3" charset="2"/>
              <a:buChar char="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 marL="1600200" indent="-228600" defTabSz="457200">
              <a:spcBef>
                <a:spcPts val="1000"/>
              </a:spcBef>
              <a:spcAft>
                <a:spcPts val="0"/>
              </a:spcAft>
              <a:buClr>
                <a:srgbClr val="9B8279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 marL="2057400" indent="-228600" defTabSz="457200">
              <a:spcBef>
                <a:spcPts val="1000"/>
              </a:spcBef>
              <a:spcAft>
                <a:spcPts val="0"/>
              </a:spcAft>
              <a:buClr>
                <a:srgbClr val="9B8279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  <a:lvl6pPr marL="25146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marL="0" indent="0" algn="ctr">
              <a:buNone/>
            </a:pPr>
            <a:r>
              <a:rPr lang="pt-BR" dirty="0"/>
              <a:t>Aplicação de verbas públicas</a:t>
            </a:r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89E446EE-5989-4330-9345-18C12022DE29}"/>
              </a:ext>
            </a:extLst>
          </p:cNvPr>
          <p:cNvGrpSpPr/>
          <p:nvPr/>
        </p:nvGrpSpPr>
        <p:grpSpPr>
          <a:xfrm>
            <a:off x="3483192" y="2494588"/>
            <a:ext cx="7151395" cy="1418444"/>
            <a:chOff x="3483192" y="2494588"/>
            <a:chExt cx="7151395" cy="1418444"/>
          </a:xfrm>
        </p:grpSpPr>
        <p:pic>
          <p:nvPicPr>
            <p:cNvPr id="11" name="Picture 4">
              <a:extLst>
                <a:ext uri="{FF2B5EF4-FFF2-40B4-BE49-F238E27FC236}">
                  <a16:creationId xmlns:a16="http://schemas.microsoft.com/office/drawing/2014/main" id="{079A97FB-F589-4EEC-AAE5-357431BD130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239" b="12219"/>
            <a:stretch/>
          </p:blipFill>
          <p:spPr bwMode="auto">
            <a:xfrm>
              <a:off x="3483192" y="2581599"/>
              <a:ext cx="1570799" cy="1139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Vetores Gratis, Fotos E Psd Para Baixar | Freepik | People icon, Silhouette  free, Free icons">
              <a:extLst>
                <a:ext uri="{FF2B5EF4-FFF2-40B4-BE49-F238E27FC236}">
                  <a16:creationId xmlns:a16="http://schemas.microsoft.com/office/drawing/2014/main" id="{84EF77E5-5606-47E9-98F6-513B2DE441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3204" y="2524442"/>
              <a:ext cx="1206380" cy="1206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8" descr="Triple arrow - Free arrows icons">
              <a:extLst>
                <a:ext uri="{FF2B5EF4-FFF2-40B4-BE49-F238E27FC236}">
                  <a16:creationId xmlns:a16="http://schemas.microsoft.com/office/drawing/2014/main" id="{D8ED6E61-9F5E-4F99-B3CA-B9776E1709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9261423" y="2539868"/>
              <a:ext cx="1373164" cy="13731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2" descr="Segurança do Processo Eleitoral - Justiça Eleitoral">
              <a:extLst>
                <a:ext uri="{FF2B5EF4-FFF2-40B4-BE49-F238E27FC236}">
                  <a16:creationId xmlns:a16="http://schemas.microsoft.com/office/drawing/2014/main" id="{6CE0D1EC-5E7A-40C7-B354-8B9FA23B06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6154" y="2494588"/>
              <a:ext cx="1605211" cy="10771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DA3B5FC0-5D46-4E0F-889A-6CD46319B089}"/>
                </a:ext>
              </a:extLst>
            </p:cNvPr>
            <p:cNvSpPr txBox="1"/>
            <p:nvPr/>
          </p:nvSpPr>
          <p:spPr>
            <a:xfrm>
              <a:off x="9261423" y="2581599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dirty="0"/>
                <a:t>$</a:t>
              </a:r>
            </a:p>
          </p:txBody>
        </p: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C0EB8349-7674-4EE5-9829-AD6A9057C876}"/>
              </a:ext>
            </a:extLst>
          </p:cNvPr>
          <p:cNvSpPr txBox="1"/>
          <p:nvPr/>
        </p:nvSpPr>
        <p:spPr>
          <a:xfrm>
            <a:off x="2760555" y="4712677"/>
            <a:ext cx="8596667" cy="956604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pt-BR"/>
            </a:defPPr>
            <a:lvl1pPr indent="0" algn="ctr" defTabSz="457200">
              <a:spcBef>
                <a:spcPts val="1000"/>
              </a:spcBef>
              <a:spcAft>
                <a:spcPts val="0"/>
              </a:spcAft>
              <a:buClr>
                <a:srgbClr val="9B8279"/>
              </a:buClr>
              <a:buSzPct val="80000"/>
              <a:buFont typeface="Wingdings 3" charset="2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lvl="1" indent="-285750" defTabSz="457200">
              <a:spcBef>
                <a:spcPts val="1000"/>
              </a:spcBef>
              <a:spcAft>
                <a:spcPts val="0"/>
              </a:spcAft>
              <a:buClr>
                <a:srgbClr val="9B8279"/>
              </a:buClr>
              <a:buSzPct val="80000"/>
              <a:buFont typeface="Wingdings 3" charset="2"/>
              <a:buChar char="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 marL="1143000" indent="-228600" defTabSz="457200">
              <a:spcBef>
                <a:spcPts val="1000"/>
              </a:spcBef>
              <a:spcAft>
                <a:spcPts val="0"/>
              </a:spcAft>
              <a:buClr>
                <a:srgbClr val="9B8279"/>
              </a:buClr>
              <a:buSzPct val="80000"/>
              <a:buFont typeface="Wingdings 3" charset="2"/>
              <a:buChar char="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 marL="1600200" indent="-228600" defTabSz="457200">
              <a:spcBef>
                <a:spcPts val="1000"/>
              </a:spcBef>
              <a:spcAft>
                <a:spcPts val="0"/>
              </a:spcAft>
              <a:buClr>
                <a:srgbClr val="9B8279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 marL="2057400" indent="-228600" defTabSz="457200">
              <a:spcBef>
                <a:spcPts val="1000"/>
              </a:spcBef>
              <a:spcAft>
                <a:spcPts val="0"/>
              </a:spcAft>
              <a:buClr>
                <a:srgbClr val="9B8279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  <a:lvl6pPr marL="25146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dirty="0"/>
              <a:t>A destinação da maior parte dos tributos é decidida por representantes eleitos pela população, ou seja, é feita de forma </a:t>
            </a:r>
            <a:r>
              <a:rPr lang="pt-BR" b="1" dirty="0">
                <a:solidFill>
                  <a:srgbClr val="B42D00"/>
                </a:solidFill>
              </a:rPr>
              <a:t>coletiva</a:t>
            </a:r>
            <a:r>
              <a:rPr lang="pt-BR" dirty="0"/>
              <a:t>, </a:t>
            </a:r>
            <a:r>
              <a:rPr lang="pt-BR" b="1" dirty="0">
                <a:solidFill>
                  <a:srgbClr val="B42D00"/>
                </a:solidFill>
              </a:rPr>
              <a:t>indireta</a:t>
            </a:r>
            <a:r>
              <a:rPr lang="pt-BR" dirty="0"/>
              <a:t> e </a:t>
            </a:r>
            <a:r>
              <a:rPr lang="pt-BR" b="1" dirty="0">
                <a:solidFill>
                  <a:srgbClr val="B42D00"/>
                </a:solidFill>
              </a:rPr>
              <a:t>distante</a:t>
            </a:r>
            <a:r>
              <a:rPr lang="pt-BR" dirty="0"/>
              <a:t> do contribuinte.</a:t>
            </a:r>
          </a:p>
        </p:txBody>
      </p:sp>
    </p:spTree>
    <p:extLst>
      <p:ext uri="{BB962C8B-B14F-4D97-AF65-F5344CB8AC3E}">
        <p14:creationId xmlns:p14="http://schemas.microsoft.com/office/powerpoint/2010/main" val="134841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9467872-4B45-40BC-BD40-3022DC7B8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Direito e Exercício de Cidadania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BE22695C-7923-457F-8BB1-CEFCB1D8150F}"/>
              </a:ext>
            </a:extLst>
          </p:cNvPr>
          <p:cNvGrpSpPr/>
          <p:nvPr/>
        </p:nvGrpSpPr>
        <p:grpSpPr>
          <a:xfrm>
            <a:off x="5274773" y="2494588"/>
            <a:ext cx="3568232" cy="1239681"/>
            <a:chOff x="4197133" y="4673690"/>
            <a:chExt cx="3568232" cy="1239681"/>
          </a:xfrm>
        </p:grpSpPr>
        <p:pic>
          <p:nvPicPr>
            <p:cNvPr id="6" name="Picture 10">
              <a:extLst>
                <a:ext uri="{FF2B5EF4-FFF2-40B4-BE49-F238E27FC236}">
                  <a16:creationId xmlns:a16="http://schemas.microsoft.com/office/drawing/2014/main" id="{E758C8D2-B8E5-4325-BBFB-997A4883E3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7133" y="4676762"/>
              <a:ext cx="912933" cy="12366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4" descr="Children Icon - Download in Glyph Style">
              <a:extLst>
                <a:ext uri="{FF2B5EF4-FFF2-40B4-BE49-F238E27FC236}">
                  <a16:creationId xmlns:a16="http://schemas.microsoft.com/office/drawing/2014/main" id="{1C8FCF78-A2F7-4FDB-A064-CFD93AFDC5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9027" y="5133512"/>
              <a:ext cx="779859" cy="7798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6">
              <a:extLst>
                <a:ext uri="{FF2B5EF4-FFF2-40B4-BE49-F238E27FC236}">
                  <a16:creationId xmlns:a16="http://schemas.microsoft.com/office/drawing/2014/main" id="{4688FB62-F998-4093-8A6F-46D90761AC6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921"/>
            <a:stretch/>
          </p:blipFill>
          <p:spPr bwMode="auto">
            <a:xfrm flipH="1">
              <a:off x="6747847" y="4673690"/>
              <a:ext cx="1017518" cy="12396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CaixaDeTexto 8">
            <a:extLst>
              <a:ext uri="{FF2B5EF4-FFF2-40B4-BE49-F238E27FC236}">
                <a16:creationId xmlns:a16="http://schemas.microsoft.com/office/drawing/2014/main" id="{E690A3DA-339B-4DF0-9CC2-AA6836D02166}"/>
              </a:ext>
            </a:extLst>
          </p:cNvPr>
          <p:cNvSpPr txBox="1"/>
          <p:nvPr/>
        </p:nvSpPr>
        <p:spPr>
          <a:xfrm>
            <a:off x="4009717" y="1364599"/>
            <a:ext cx="6098344" cy="3693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defTabSz="457200">
              <a:spcBef>
                <a:spcPts val="1000"/>
              </a:spcBef>
              <a:spcAft>
                <a:spcPts val="0"/>
              </a:spcAft>
              <a:buClr>
                <a:srgbClr val="9B8279"/>
              </a:buClr>
              <a:buSzPct val="80000"/>
              <a:buFont typeface="Wingdings 3" charset="2"/>
              <a:buChar char="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lvl="1" indent="-285750" defTabSz="457200">
              <a:spcBef>
                <a:spcPts val="1000"/>
              </a:spcBef>
              <a:spcAft>
                <a:spcPts val="0"/>
              </a:spcAft>
              <a:buClr>
                <a:srgbClr val="9B8279"/>
              </a:buClr>
              <a:buSzPct val="80000"/>
              <a:buFont typeface="Wingdings 3" charset="2"/>
              <a:buChar char="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 marL="1143000" indent="-228600" defTabSz="457200">
              <a:spcBef>
                <a:spcPts val="1000"/>
              </a:spcBef>
              <a:spcAft>
                <a:spcPts val="0"/>
              </a:spcAft>
              <a:buClr>
                <a:srgbClr val="9B8279"/>
              </a:buClr>
              <a:buSzPct val="80000"/>
              <a:buFont typeface="Wingdings 3" charset="2"/>
              <a:buChar char="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 marL="1600200" indent="-228600" defTabSz="457200">
              <a:spcBef>
                <a:spcPts val="1000"/>
              </a:spcBef>
              <a:spcAft>
                <a:spcPts val="0"/>
              </a:spcAft>
              <a:buClr>
                <a:srgbClr val="9B8279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 marL="2057400" indent="-228600" defTabSz="457200">
              <a:spcBef>
                <a:spcPts val="1000"/>
              </a:spcBef>
              <a:spcAft>
                <a:spcPts val="0"/>
              </a:spcAft>
              <a:buClr>
                <a:srgbClr val="9B8279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  <a:lvl6pPr marL="25146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marL="0" indent="0" algn="ctr">
              <a:buNone/>
            </a:pPr>
            <a:r>
              <a:rPr lang="pt-BR" dirty="0"/>
              <a:t>Aplicação de verbas públicas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2AD3D3A7-145F-4478-85E8-D1D804C08251}"/>
              </a:ext>
            </a:extLst>
          </p:cNvPr>
          <p:cNvSpPr txBox="1"/>
          <p:nvPr/>
        </p:nvSpPr>
        <p:spPr>
          <a:xfrm>
            <a:off x="2760555" y="4712677"/>
            <a:ext cx="8596667" cy="914401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pt-BR"/>
            </a:defPPr>
            <a:lvl1pPr indent="0" algn="ctr" defTabSz="457200">
              <a:spcBef>
                <a:spcPts val="1000"/>
              </a:spcBef>
              <a:spcAft>
                <a:spcPts val="0"/>
              </a:spcAft>
              <a:buClr>
                <a:srgbClr val="9B8279"/>
              </a:buClr>
              <a:buSzPct val="80000"/>
              <a:buFont typeface="Wingdings 3" charset="2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lvl="1" indent="-285750" defTabSz="457200">
              <a:spcBef>
                <a:spcPts val="1000"/>
              </a:spcBef>
              <a:spcAft>
                <a:spcPts val="0"/>
              </a:spcAft>
              <a:buClr>
                <a:srgbClr val="9B8279"/>
              </a:buClr>
              <a:buSzPct val="80000"/>
              <a:buFont typeface="Wingdings 3" charset="2"/>
              <a:buChar char="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 marL="1143000" indent="-228600" defTabSz="457200">
              <a:spcBef>
                <a:spcPts val="1000"/>
              </a:spcBef>
              <a:spcAft>
                <a:spcPts val="0"/>
              </a:spcAft>
              <a:buClr>
                <a:srgbClr val="9B8279"/>
              </a:buClr>
              <a:buSzPct val="80000"/>
              <a:buFont typeface="Wingdings 3" charset="2"/>
              <a:buChar char="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 marL="1600200" indent="-228600" defTabSz="457200">
              <a:spcBef>
                <a:spcPts val="1000"/>
              </a:spcBef>
              <a:spcAft>
                <a:spcPts val="0"/>
              </a:spcAft>
              <a:buClr>
                <a:srgbClr val="9B8279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 marL="2057400" indent="-228600" defTabSz="457200">
              <a:spcBef>
                <a:spcPts val="1000"/>
              </a:spcBef>
              <a:spcAft>
                <a:spcPts val="0"/>
              </a:spcAft>
              <a:buClr>
                <a:srgbClr val="9B8279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  <a:lvl6pPr marL="25146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dirty="0"/>
              <a:t>Uma pequena parte pode ser destinada pelo próprio contribuinte para o atendimento a crianças, adolescentes e idosos, por exemplo. Assim, é feita de forma </a:t>
            </a:r>
            <a:r>
              <a:rPr lang="pt-BR" b="1" dirty="0">
                <a:solidFill>
                  <a:srgbClr val="B42D00"/>
                </a:solidFill>
              </a:rPr>
              <a:t>individual</a:t>
            </a:r>
            <a:r>
              <a:rPr lang="pt-BR" dirty="0"/>
              <a:t>, </a:t>
            </a:r>
            <a:r>
              <a:rPr lang="pt-BR" b="1" dirty="0">
                <a:solidFill>
                  <a:srgbClr val="B42D00"/>
                </a:solidFill>
              </a:rPr>
              <a:t>direta</a:t>
            </a:r>
            <a:r>
              <a:rPr lang="pt-BR" dirty="0"/>
              <a:t> e </a:t>
            </a:r>
            <a:r>
              <a:rPr lang="pt-BR" b="1" dirty="0">
                <a:solidFill>
                  <a:srgbClr val="B42D00"/>
                </a:solidFill>
              </a:rPr>
              <a:t>próxima</a:t>
            </a:r>
            <a:r>
              <a:rPr lang="pt-BR" dirty="0"/>
              <a:t> ao contribuinte.</a:t>
            </a:r>
          </a:p>
        </p:txBody>
      </p:sp>
    </p:spTree>
    <p:extLst>
      <p:ext uri="{BB962C8B-B14F-4D97-AF65-F5344CB8AC3E}">
        <p14:creationId xmlns:p14="http://schemas.microsoft.com/office/powerpoint/2010/main" val="226611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3">
            <a:extLst>
              <a:ext uri="{FF2B5EF4-FFF2-40B4-BE49-F238E27FC236}">
                <a16:creationId xmlns:a16="http://schemas.microsoft.com/office/drawing/2014/main" id="{7D46CBEE-E786-47D5-BA57-7E9FA9026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0555" y="609600"/>
            <a:ext cx="8596668" cy="1320800"/>
          </a:xfrm>
        </p:spPr>
        <p:txBody>
          <a:bodyPr/>
          <a:lstStyle/>
          <a:p>
            <a:pPr algn="ctr"/>
            <a:r>
              <a:rPr lang="pt-BR" dirty="0"/>
              <a:t>Direito e Exercício de Cidadania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328A0EB-5249-4286-AB94-C53E62C5E6BE}"/>
              </a:ext>
            </a:extLst>
          </p:cNvPr>
          <p:cNvSpPr txBox="1"/>
          <p:nvPr/>
        </p:nvSpPr>
        <p:spPr>
          <a:xfrm>
            <a:off x="2917596" y="1273159"/>
            <a:ext cx="8282584" cy="3693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defTabSz="457200">
              <a:spcBef>
                <a:spcPts val="1000"/>
              </a:spcBef>
              <a:spcAft>
                <a:spcPts val="0"/>
              </a:spcAft>
              <a:buClr>
                <a:srgbClr val="9B8279"/>
              </a:buClr>
              <a:buSzPct val="80000"/>
              <a:buFont typeface="Wingdings 3" charset="2"/>
              <a:buChar char="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lvl="1" indent="-285750" defTabSz="457200">
              <a:spcBef>
                <a:spcPts val="1000"/>
              </a:spcBef>
              <a:spcAft>
                <a:spcPts val="0"/>
              </a:spcAft>
              <a:buClr>
                <a:srgbClr val="9B8279"/>
              </a:buClr>
              <a:buSzPct val="80000"/>
              <a:buFont typeface="Wingdings 3" charset="2"/>
              <a:buChar char="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 marL="1143000" indent="-228600" defTabSz="457200">
              <a:spcBef>
                <a:spcPts val="1000"/>
              </a:spcBef>
              <a:spcAft>
                <a:spcPts val="0"/>
              </a:spcAft>
              <a:buClr>
                <a:srgbClr val="9B8279"/>
              </a:buClr>
              <a:buSzPct val="80000"/>
              <a:buFont typeface="Wingdings 3" charset="2"/>
              <a:buChar char="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 marL="1600200" indent="-228600" defTabSz="457200">
              <a:spcBef>
                <a:spcPts val="1000"/>
              </a:spcBef>
              <a:spcAft>
                <a:spcPts val="0"/>
              </a:spcAft>
              <a:buClr>
                <a:srgbClr val="9B8279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 marL="2057400" indent="-228600" defTabSz="457200">
              <a:spcBef>
                <a:spcPts val="1000"/>
              </a:spcBef>
              <a:spcAft>
                <a:spcPts val="0"/>
              </a:spcAft>
              <a:buClr>
                <a:srgbClr val="9B8279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  <a:lvl6pPr marL="25146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marL="0" indent="0" algn="ctr">
              <a:buNone/>
            </a:pPr>
            <a:r>
              <a:rPr lang="pt-BR" dirty="0"/>
              <a:t>Desenvolvimento local e Redução das Desigualdades Regionais </a:t>
            </a:r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DD083397-9D21-4A92-A6FE-2533C4CC1B2C}"/>
              </a:ext>
            </a:extLst>
          </p:cNvPr>
          <p:cNvGrpSpPr/>
          <p:nvPr/>
        </p:nvGrpSpPr>
        <p:grpSpPr>
          <a:xfrm>
            <a:off x="3192756" y="2708870"/>
            <a:ext cx="4145891" cy="1266093"/>
            <a:chOff x="3192756" y="3490873"/>
            <a:chExt cx="4145891" cy="1266093"/>
          </a:xfrm>
        </p:grpSpPr>
        <p:pic>
          <p:nvPicPr>
            <p:cNvPr id="16" name="Picture 2" descr="Village Icon - Download Village Icon 365229 | Noun Project">
              <a:extLst>
                <a:ext uri="{FF2B5EF4-FFF2-40B4-BE49-F238E27FC236}">
                  <a16:creationId xmlns:a16="http://schemas.microsoft.com/office/drawing/2014/main" id="{9CABE2D7-7543-4DA2-A0D7-4376B3DCB58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31" t="5561" r="4020" b="22077"/>
            <a:stretch/>
          </p:blipFill>
          <p:spPr bwMode="auto">
            <a:xfrm>
              <a:off x="5763065" y="3490873"/>
              <a:ext cx="1575582" cy="1266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0">
              <a:extLst>
                <a:ext uri="{FF2B5EF4-FFF2-40B4-BE49-F238E27FC236}">
                  <a16:creationId xmlns:a16="http://schemas.microsoft.com/office/drawing/2014/main" id="{92C4478B-0795-4340-A38B-F9C55ED602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2756" y="3520357"/>
              <a:ext cx="912933" cy="12366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6">
              <a:extLst>
                <a:ext uri="{FF2B5EF4-FFF2-40B4-BE49-F238E27FC236}">
                  <a16:creationId xmlns:a16="http://schemas.microsoft.com/office/drawing/2014/main" id="{528F7E77-9689-41DE-A478-D83BDDDC3B0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7" t="26207" r="1846" b="31701"/>
            <a:stretch/>
          </p:blipFill>
          <p:spPr bwMode="auto">
            <a:xfrm rot="20740078" flipV="1">
              <a:off x="4315585" y="4234673"/>
              <a:ext cx="1237584" cy="369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137E04C7-83E3-483E-8DE9-9759C95E1139}"/>
              </a:ext>
            </a:extLst>
          </p:cNvPr>
          <p:cNvGrpSpPr/>
          <p:nvPr/>
        </p:nvGrpSpPr>
        <p:grpSpPr>
          <a:xfrm>
            <a:off x="7548543" y="2102788"/>
            <a:ext cx="3319655" cy="1872175"/>
            <a:chOff x="7548543" y="2884791"/>
            <a:chExt cx="3319655" cy="1872175"/>
          </a:xfrm>
        </p:grpSpPr>
        <p:pic>
          <p:nvPicPr>
            <p:cNvPr id="20" name="Picture 4" descr="2018 Executive Survey -">
              <a:extLst>
                <a:ext uri="{FF2B5EF4-FFF2-40B4-BE49-F238E27FC236}">
                  <a16:creationId xmlns:a16="http://schemas.microsoft.com/office/drawing/2014/main" id="{EE97BD14-540D-48C0-BB8F-532FA2BFBE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6023" y="2884791"/>
              <a:ext cx="1872175" cy="1872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6">
              <a:extLst>
                <a:ext uri="{FF2B5EF4-FFF2-40B4-BE49-F238E27FC236}">
                  <a16:creationId xmlns:a16="http://schemas.microsoft.com/office/drawing/2014/main" id="{9A235DE7-3379-4ED6-8289-5EE4D2A6092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7" t="26207" r="1846" b="31701"/>
            <a:stretch/>
          </p:blipFill>
          <p:spPr bwMode="auto">
            <a:xfrm rot="859922" flipH="1" flipV="1">
              <a:off x="7548543" y="4234673"/>
              <a:ext cx="1237584" cy="369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FB096B04-4C22-4826-90BC-30F33C837845}"/>
              </a:ext>
            </a:extLst>
          </p:cNvPr>
          <p:cNvSpPr txBox="1"/>
          <p:nvPr/>
        </p:nvSpPr>
        <p:spPr>
          <a:xfrm>
            <a:off x="3715515" y="4343820"/>
            <a:ext cx="6686748" cy="66419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pt-BR"/>
            </a:defPPr>
            <a:lvl1pPr indent="0" algn="ctr" defTabSz="457200">
              <a:spcBef>
                <a:spcPts val="1000"/>
              </a:spcBef>
              <a:spcAft>
                <a:spcPts val="0"/>
              </a:spcAft>
              <a:buClr>
                <a:srgbClr val="9B8279"/>
              </a:buClr>
              <a:buSzPct val="80000"/>
              <a:buFont typeface="Wingdings 3" charset="2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lvl="1" indent="-285750" defTabSz="457200">
              <a:spcBef>
                <a:spcPts val="1000"/>
              </a:spcBef>
              <a:spcAft>
                <a:spcPts val="0"/>
              </a:spcAft>
              <a:buClr>
                <a:srgbClr val="9B8279"/>
              </a:buClr>
              <a:buSzPct val="80000"/>
              <a:buFont typeface="Wingdings 3" charset="2"/>
              <a:buChar char="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 marL="1143000" indent="-228600" defTabSz="457200">
              <a:spcBef>
                <a:spcPts val="1000"/>
              </a:spcBef>
              <a:spcAft>
                <a:spcPts val="0"/>
              </a:spcAft>
              <a:buClr>
                <a:srgbClr val="9B8279"/>
              </a:buClr>
              <a:buSzPct val="80000"/>
              <a:buFont typeface="Wingdings 3" charset="2"/>
              <a:buChar char="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 marL="1600200" indent="-228600" defTabSz="457200">
              <a:spcBef>
                <a:spcPts val="1000"/>
              </a:spcBef>
              <a:spcAft>
                <a:spcPts val="0"/>
              </a:spcAft>
              <a:buClr>
                <a:srgbClr val="9B8279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 marL="2057400" indent="-228600" defTabSz="457200">
              <a:spcBef>
                <a:spcPts val="1000"/>
              </a:spcBef>
              <a:spcAft>
                <a:spcPts val="0"/>
              </a:spcAft>
              <a:buClr>
                <a:srgbClr val="9B8279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  <a:lvl6pPr marL="25146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dirty="0"/>
              <a:t>Os recursos destinados a fundos de determinada cidade contribuem para </a:t>
            </a:r>
            <a:r>
              <a:rPr lang="pt-BR" b="1" dirty="0">
                <a:solidFill>
                  <a:srgbClr val="B42D00"/>
                </a:solidFill>
              </a:rPr>
              <a:t>aquecer a economia local</a:t>
            </a:r>
            <a:r>
              <a:rPr lang="pt-BR" dirty="0"/>
              <a:t>.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D0E9C6E2-0A60-4F49-A23A-16C349DA2EB1}"/>
              </a:ext>
            </a:extLst>
          </p:cNvPr>
          <p:cNvSpPr txBox="1"/>
          <p:nvPr/>
        </p:nvSpPr>
        <p:spPr>
          <a:xfrm>
            <a:off x="3459203" y="5376867"/>
            <a:ext cx="7199372" cy="86446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pt-BR"/>
            </a:defPPr>
            <a:lvl1pPr indent="0" algn="ctr" defTabSz="457200">
              <a:spcBef>
                <a:spcPts val="1000"/>
              </a:spcBef>
              <a:spcAft>
                <a:spcPts val="0"/>
              </a:spcAft>
              <a:buClr>
                <a:srgbClr val="9B8279"/>
              </a:buClr>
              <a:buSzPct val="80000"/>
              <a:buFont typeface="Wingdings 3" charset="2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lvl="1" indent="-285750" defTabSz="457200">
              <a:spcBef>
                <a:spcPts val="1000"/>
              </a:spcBef>
              <a:spcAft>
                <a:spcPts val="0"/>
              </a:spcAft>
              <a:buClr>
                <a:srgbClr val="9B8279"/>
              </a:buClr>
              <a:buSzPct val="80000"/>
              <a:buFont typeface="Wingdings 3" charset="2"/>
              <a:buChar char="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 marL="1143000" indent="-228600" defTabSz="457200">
              <a:spcBef>
                <a:spcPts val="1000"/>
              </a:spcBef>
              <a:spcAft>
                <a:spcPts val="0"/>
              </a:spcAft>
              <a:buClr>
                <a:srgbClr val="9B8279"/>
              </a:buClr>
              <a:buSzPct val="80000"/>
              <a:buFont typeface="Wingdings 3" charset="2"/>
              <a:buChar char="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 marL="1600200" indent="-228600" defTabSz="457200">
              <a:spcBef>
                <a:spcPts val="1000"/>
              </a:spcBef>
              <a:spcAft>
                <a:spcPts val="0"/>
              </a:spcAft>
              <a:buClr>
                <a:srgbClr val="9B8279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 marL="2057400" indent="-228600" defTabSz="457200">
              <a:spcBef>
                <a:spcPts val="1000"/>
              </a:spcBef>
              <a:spcAft>
                <a:spcPts val="0"/>
              </a:spcAft>
              <a:buClr>
                <a:srgbClr val="9B8279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  <a:lvl6pPr marL="25146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dirty="0"/>
              <a:t>Contribuintes residentes em grandes centros que destinam para regiões com menores índices de desenvolvimento, contribuem também para a </a:t>
            </a:r>
            <a:r>
              <a:rPr lang="pt-BR" b="1" dirty="0">
                <a:solidFill>
                  <a:srgbClr val="B42D00"/>
                </a:solidFill>
              </a:rPr>
              <a:t>redução das desigualdades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042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1696401-1B49-471D-AFA1-9532C9AC2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0555" y="609600"/>
            <a:ext cx="8596668" cy="1320800"/>
          </a:xfrm>
        </p:spPr>
        <p:txBody>
          <a:bodyPr/>
          <a:lstStyle/>
          <a:p>
            <a:pPr algn="ctr"/>
            <a:r>
              <a:rPr lang="pt-BR" dirty="0"/>
              <a:t>Gestão dos Recursos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7A69EF1-63F2-4683-999D-31FC9F71E9D2}"/>
              </a:ext>
            </a:extLst>
          </p:cNvPr>
          <p:cNvSpPr txBox="1"/>
          <p:nvPr/>
        </p:nvSpPr>
        <p:spPr>
          <a:xfrm>
            <a:off x="2917596" y="1364599"/>
            <a:ext cx="8282584" cy="3693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defTabSz="457200">
              <a:spcBef>
                <a:spcPts val="1000"/>
              </a:spcBef>
              <a:spcAft>
                <a:spcPts val="0"/>
              </a:spcAft>
              <a:buClr>
                <a:srgbClr val="9B8279"/>
              </a:buClr>
              <a:buSzPct val="80000"/>
              <a:buFont typeface="Wingdings 3" charset="2"/>
              <a:buChar char="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lvl="1" indent="-285750" defTabSz="457200">
              <a:spcBef>
                <a:spcPts val="1000"/>
              </a:spcBef>
              <a:spcAft>
                <a:spcPts val="0"/>
              </a:spcAft>
              <a:buClr>
                <a:srgbClr val="9B8279"/>
              </a:buClr>
              <a:buSzPct val="80000"/>
              <a:buFont typeface="Wingdings 3" charset="2"/>
              <a:buChar char="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 marL="1143000" indent="-228600" defTabSz="457200">
              <a:spcBef>
                <a:spcPts val="1000"/>
              </a:spcBef>
              <a:spcAft>
                <a:spcPts val="0"/>
              </a:spcAft>
              <a:buClr>
                <a:srgbClr val="9B8279"/>
              </a:buClr>
              <a:buSzPct val="80000"/>
              <a:buFont typeface="Wingdings 3" charset="2"/>
              <a:buChar char="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 marL="1600200" indent="-228600" defTabSz="457200">
              <a:spcBef>
                <a:spcPts val="1000"/>
              </a:spcBef>
              <a:spcAft>
                <a:spcPts val="0"/>
              </a:spcAft>
              <a:buClr>
                <a:srgbClr val="9B8279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 marL="2057400" indent="-228600" defTabSz="457200">
              <a:spcBef>
                <a:spcPts val="1000"/>
              </a:spcBef>
              <a:spcAft>
                <a:spcPts val="0"/>
              </a:spcAft>
              <a:buClr>
                <a:srgbClr val="9B8279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  <a:lvl6pPr marL="25146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marL="0" indent="0" algn="ctr">
              <a:buNone/>
            </a:pPr>
            <a:r>
              <a:rPr lang="pt-BR" dirty="0"/>
              <a:t>Fundos Públicos - Conselhos Paritários Autônomos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B3FAF736-CE86-4E60-9F15-89901AD947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9" b="12219"/>
          <a:stretch/>
        </p:blipFill>
        <p:spPr bwMode="auto">
          <a:xfrm>
            <a:off x="6273489" y="2658653"/>
            <a:ext cx="1570799" cy="1139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Agrupar 6">
            <a:extLst>
              <a:ext uri="{FF2B5EF4-FFF2-40B4-BE49-F238E27FC236}">
                <a16:creationId xmlns:a16="http://schemas.microsoft.com/office/drawing/2014/main" id="{41C26C6C-7AE1-471E-A4EF-AD9F74CCA1BF}"/>
              </a:ext>
            </a:extLst>
          </p:cNvPr>
          <p:cNvGrpSpPr/>
          <p:nvPr/>
        </p:nvGrpSpPr>
        <p:grpSpPr>
          <a:xfrm>
            <a:off x="3740054" y="2222554"/>
            <a:ext cx="7050495" cy="2738062"/>
            <a:chOff x="3740054" y="2841531"/>
            <a:chExt cx="7050495" cy="2738062"/>
          </a:xfrm>
        </p:grpSpPr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25FC9E49-0EE3-47FF-BA92-9B902D68F10E}"/>
                </a:ext>
              </a:extLst>
            </p:cNvPr>
            <p:cNvSpPr txBox="1"/>
            <p:nvPr/>
          </p:nvSpPr>
          <p:spPr>
            <a:xfrm>
              <a:off x="8642204" y="2967335"/>
              <a:ext cx="21483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trike="sngStrike" dirty="0">
                  <a:solidFill>
                    <a:srgbClr val="B42D0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Agentes Públicos</a:t>
              </a:r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CF034A00-164B-456D-94BF-9523DE29E656}"/>
                </a:ext>
              </a:extLst>
            </p:cNvPr>
            <p:cNvSpPr txBox="1"/>
            <p:nvPr/>
          </p:nvSpPr>
          <p:spPr>
            <a:xfrm>
              <a:off x="3740054" y="2967335"/>
              <a:ext cx="17363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trike="sngStrike" dirty="0">
                  <a:solidFill>
                    <a:srgbClr val="B42D0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Contribuintes</a:t>
              </a:r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80A28F24-D1A5-4426-BC41-415C0B62706D}"/>
                </a:ext>
              </a:extLst>
            </p:cNvPr>
            <p:cNvSpPr txBox="1"/>
            <p:nvPr/>
          </p:nvSpPr>
          <p:spPr>
            <a:xfrm>
              <a:off x="5069881" y="5210261"/>
              <a:ext cx="39780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trike="sngStrike" dirty="0">
                  <a:solidFill>
                    <a:srgbClr val="B42D0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Presidentes de Conselhos</a:t>
              </a:r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83E09E8B-7CEA-4D59-924E-1FC26394FC7D}"/>
                </a:ext>
              </a:extLst>
            </p:cNvPr>
            <p:cNvSpPr/>
            <p:nvPr/>
          </p:nvSpPr>
          <p:spPr>
            <a:xfrm>
              <a:off x="6053048" y="2841531"/>
              <a:ext cx="2011680" cy="2011680"/>
            </a:xfrm>
            <a:prstGeom prst="ellipse">
              <a:avLst/>
            </a:prstGeom>
            <a:noFill/>
            <a:ln w="38100">
              <a:solidFill>
                <a:srgbClr val="9B82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2FB52FA-2579-47CB-96B2-008063642239}"/>
              </a:ext>
            </a:extLst>
          </p:cNvPr>
          <p:cNvSpPr txBox="1"/>
          <p:nvPr/>
        </p:nvSpPr>
        <p:spPr>
          <a:xfrm>
            <a:off x="3371594" y="5517883"/>
            <a:ext cx="7374590" cy="66419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pt-BR"/>
            </a:defPPr>
            <a:lvl1pPr indent="0" algn="ctr" defTabSz="457200">
              <a:spcBef>
                <a:spcPts val="1000"/>
              </a:spcBef>
              <a:spcAft>
                <a:spcPts val="0"/>
              </a:spcAft>
              <a:buClr>
                <a:srgbClr val="9B8279"/>
              </a:buClr>
              <a:buSzPct val="80000"/>
              <a:buFont typeface="Wingdings 3" charset="2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lvl="1" indent="-285750" defTabSz="457200">
              <a:spcBef>
                <a:spcPts val="1000"/>
              </a:spcBef>
              <a:spcAft>
                <a:spcPts val="0"/>
              </a:spcAft>
              <a:buClr>
                <a:srgbClr val="9B8279"/>
              </a:buClr>
              <a:buSzPct val="80000"/>
              <a:buFont typeface="Wingdings 3" charset="2"/>
              <a:buChar char="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 marL="1143000" indent="-228600" defTabSz="457200">
              <a:spcBef>
                <a:spcPts val="1000"/>
              </a:spcBef>
              <a:spcAft>
                <a:spcPts val="0"/>
              </a:spcAft>
              <a:buClr>
                <a:srgbClr val="9B8279"/>
              </a:buClr>
              <a:buSzPct val="80000"/>
              <a:buFont typeface="Wingdings 3" charset="2"/>
              <a:buChar char="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 marL="1600200" indent="-228600" defTabSz="457200">
              <a:spcBef>
                <a:spcPts val="1000"/>
              </a:spcBef>
              <a:spcAft>
                <a:spcPts val="0"/>
              </a:spcAft>
              <a:buClr>
                <a:srgbClr val="9B8279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 marL="2057400" indent="-228600" defTabSz="457200">
              <a:spcBef>
                <a:spcPts val="1000"/>
              </a:spcBef>
              <a:spcAft>
                <a:spcPts val="0"/>
              </a:spcAft>
              <a:buClr>
                <a:srgbClr val="9B8279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  <a:lvl6pPr marL="25146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dirty="0"/>
              <a:t>Somente os conselhos de direitos das crianças e adolescentes e dos idosos compete decidir sobre a destinação dos recursos</a:t>
            </a:r>
          </a:p>
        </p:txBody>
      </p:sp>
    </p:spTree>
    <p:extLst>
      <p:ext uri="{BB962C8B-B14F-4D97-AF65-F5344CB8AC3E}">
        <p14:creationId xmlns:p14="http://schemas.microsoft.com/office/powerpoint/2010/main" val="319061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5F186A6-7341-4E03-8BEA-CEC9D4235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0555" y="609600"/>
            <a:ext cx="8596668" cy="1320800"/>
          </a:xfrm>
        </p:spPr>
        <p:txBody>
          <a:bodyPr/>
          <a:lstStyle/>
          <a:p>
            <a:pPr algn="ctr"/>
            <a:r>
              <a:rPr lang="pt-BR" dirty="0"/>
              <a:t>Gestão dos Recursos</a:t>
            </a:r>
          </a:p>
        </p:txBody>
      </p:sp>
      <p:sp>
        <p:nvSpPr>
          <p:cNvPr id="5" name="Espaço Reservado para Conteúdo 8">
            <a:extLst>
              <a:ext uri="{FF2B5EF4-FFF2-40B4-BE49-F238E27FC236}">
                <a16:creationId xmlns:a16="http://schemas.microsoft.com/office/drawing/2014/main" id="{4DB1AD5B-F963-4B79-B340-F97639C9B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0555" y="2371608"/>
            <a:ext cx="8596668" cy="3452420"/>
          </a:xfrm>
        </p:spPr>
        <p:txBody>
          <a:bodyPr/>
          <a:lstStyle/>
          <a:p>
            <a:r>
              <a:rPr lang="pt-BR" dirty="0"/>
              <a:t>Resolução CONANDA 105/2005 (106/2005, 116/2006)</a:t>
            </a:r>
          </a:p>
          <a:p>
            <a:pPr lvl="1"/>
            <a:r>
              <a:rPr lang="pt-BR" sz="1800" dirty="0"/>
              <a:t>Art. 2º, §1º “O Conselho dos Direitos da Criança e do Adolescente deverá ser criado por lei... com </a:t>
            </a:r>
            <a:r>
              <a:rPr lang="pt-BR" sz="1800" b="1" dirty="0">
                <a:solidFill>
                  <a:srgbClr val="B42D00"/>
                </a:solidFill>
              </a:rPr>
              <a:t>total autonomia decisória</a:t>
            </a:r>
            <a:r>
              <a:rPr lang="pt-BR" sz="1800" b="1" dirty="0">
                <a:solidFill>
                  <a:srgbClr val="C88D7B"/>
                </a:solidFill>
              </a:rPr>
              <a:t> </a:t>
            </a:r>
            <a:r>
              <a:rPr lang="pt-BR" sz="1800" dirty="0"/>
              <a:t>quanto às matérias de sua competência;”</a:t>
            </a:r>
          </a:p>
          <a:p>
            <a:pPr lvl="1"/>
            <a:r>
              <a:rPr lang="pt-BR" sz="1800" dirty="0"/>
              <a:t>Anexo (Art. 22) “Do ponto de vista de sua natureza jurídica, o Conselho dos Direitos da Criança e do Adolescente é um colegiado... e seus atos são emanados de </a:t>
            </a:r>
            <a:r>
              <a:rPr lang="pt-BR" sz="1800" b="1" dirty="0">
                <a:solidFill>
                  <a:srgbClr val="B42D00"/>
                </a:solidFill>
              </a:rPr>
              <a:t>decisão coletiva e não de agente singular</a:t>
            </a:r>
            <a:r>
              <a:rPr lang="pt-BR" sz="1800" dirty="0"/>
              <a:t>... Autonomia significa a </a:t>
            </a:r>
            <a:r>
              <a:rPr lang="pt-BR" sz="1800" b="1" dirty="0">
                <a:solidFill>
                  <a:srgbClr val="B42D00"/>
                </a:solidFill>
              </a:rPr>
              <a:t>inexistência de subordinação hierárquica</a:t>
            </a:r>
            <a:r>
              <a:rPr lang="pt-BR" sz="1800" dirty="0"/>
              <a:t>... o que significa dizer que os mesmos possuem </a:t>
            </a:r>
            <a:r>
              <a:rPr lang="pt-BR" sz="1800" b="1" dirty="0">
                <a:solidFill>
                  <a:srgbClr val="B42D00"/>
                </a:solidFill>
              </a:rPr>
              <a:t>autonomia política</a:t>
            </a:r>
            <a:r>
              <a:rPr lang="pt-BR" sz="1800" dirty="0"/>
              <a:t>, vinculando-se ao poder público </a:t>
            </a:r>
            <a:r>
              <a:rPr lang="pt-BR" sz="1800" b="1" dirty="0">
                <a:solidFill>
                  <a:srgbClr val="B42D00"/>
                </a:solidFill>
              </a:rPr>
              <a:t>apenas no âmbito administrativo</a:t>
            </a:r>
            <a:r>
              <a:rPr lang="pt-BR" sz="1800" dirty="0"/>
              <a:t>.”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FA5D767-1F8A-4392-8FFE-B3FA49ACFC65}"/>
              </a:ext>
            </a:extLst>
          </p:cNvPr>
          <p:cNvSpPr txBox="1"/>
          <p:nvPr/>
        </p:nvSpPr>
        <p:spPr>
          <a:xfrm>
            <a:off x="2917596" y="1364599"/>
            <a:ext cx="8282584" cy="3693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defTabSz="457200">
              <a:spcBef>
                <a:spcPts val="1000"/>
              </a:spcBef>
              <a:spcAft>
                <a:spcPts val="0"/>
              </a:spcAft>
              <a:buClr>
                <a:srgbClr val="9B8279"/>
              </a:buClr>
              <a:buSzPct val="80000"/>
              <a:buFont typeface="Wingdings 3" charset="2"/>
              <a:buChar char="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lvl="1" indent="-285750" defTabSz="457200">
              <a:spcBef>
                <a:spcPts val="1000"/>
              </a:spcBef>
              <a:spcAft>
                <a:spcPts val="0"/>
              </a:spcAft>
              <a:buClr>
                <a:srgbClr val="9B8279"/>
              </a:buClr>
              <a:buSzPct val="80000"/>
              <a:buFont typeface="Wingdings 3" charset="2"/>
              <a:buChar char="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 marL="1143000" indent="-228600" defTabSz="457200">
              <a:spcBef>
                <a:spcPts val="1000"/>
              </a:spcBef>
              <a:spcAft>
                <a:spcPts val="0"/>
              </a:spcAft>
              <a:buClr>
                <a:srgbClr val="9B8279"/>
              </a:buClr>
              <a:buSzPct val="80000"/>
              <a:buFont typeface="Wingdings 3" charset="2"/>
              <a:buChar char="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 marL="1600200" indent="-228600" defTabSz="457200">
              <a:spcBef>
                <a:spcPts val="1000"/>
              </a:spcBef>
              <a:spcAft>
                <a:spcPts val="0"/>
              </a:spcAft>
              <a:buClr>
                <a:srgbClr val="9B8279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 marL="2057400" indent="-228600" defTabSz="457200">
              <a:spcBef>
                <a:spcPts val="1000"/>
              </a:spcBef>
              <a:spcAft>
                <a:spcPts val="0"/>
              </a:spcAft>
              <a:buClr>
                <a:srgbClr val="9B8279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  <a:lvl6pPr marL="25146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marL="0" indent="0" algn="ctr">
              <a:buNone/>
            </a:pPr>
            <a:r>
              <a:rPr lang="pt-BR" dirty="0"/>
              <a:t>Fundos Públicos - Conselhos Paritários Autônomos</a:t>
            </a:r>
          </a:p>
        </p:txBody>
      </p:sp>
    </p:spTree>
    <p:extLst>
      <p:ext uri="{BB962C8B-B14F-4D97-AF65-F5344CB8AC3E}">
        <p14:creationId xmlns:p14="http://schemas.microsoft.com/office/powerpoint/2010/main" val="13593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7F3A81B4-5DB0-4C88-ABD1-543F845E5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0555" y="609600"/>
            <a:ext cx="8596668" cy="1320800"/>
          </a:xfrm>
        </p:spPr>
        <p:txBody>
          <a:bodyPr/>
          <a:lstStyle/>
          <a:p>
            <a:pPr algn="ctr"/>
            <a:r>
              <a:rPr lang="pt-BR" dirty="0"/>
              <a:t>Gestão dos Recursos</a:t>
            </a:r>
          </a:p>
        </p:txBody>
      </p:sp>
      <p:sp>
        <p:nvSpPr>
          <p:cNvPr id="5" name="Espaço Reservado para Conteúdo 8">
            <a:extLst>
              <a:ext uri="{FF2B5EF4-FFF2-40B4-BE49-F238E27FC236}">
                <a16:creationId xmlns:a16="http://schemas.microsoft.com/office/drawing/2014/main" id="{68C14392-8EB6-4E3B-8128-BDA956688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0555" y="2371608"/>
            <a:ext cx="8596668" cy="3452420"/>
          </a:xfrm>
        </p:spPr>
        <p:txBody>
          <a:bodyPr/>
          <a:lstStyle/>
          <a:p>
            <a:r>
              <a:rPr lang="pt-BR" dirty="0"/>
              <a:t>Lei Federal 8.842/1994, Art. 6º: </a:t>
            </a:r>
            <a:r>
              <a:rPr lang="pt-BR" sz="1800" dirty="0"/>
              <a:t>“Os conselhos nacional, estaduais, do Distrito Federal e municipais do idoso serão órgãos permanentes, paritários e </a:t>
            </a:r>
            <a:r>
              <a:rPr lang="pt-BR" sz="1800" b="1" dirty="0">
                <a:solidFill>
                  <a:srgbClr val="B42D00"/>
                </a:solidFill>
              </a:rPr>
              <a:t>deliberativos</a:t>
            </a:r>
            <a:r>
              <a:rPr lang="pt-BR" sz="1800" dirty="0"/>
              <a:t>, compostos por igual número de representantes dos órgãos e entidades públicas e de organizações representativas da sociedade civil ligadas à área.”</a:t>
            </a:r>
          </a:p>
          <a:p>
            <a:r>
              <a:rPr lang="pt-BR" dirty="0"/>
              <a:t>Guia prático para a criação de conselhos e fundos estaduais e municipais de defesa dos direitos da pessoa idosa – CNDI: “Como órgãos superiores permanentes, deliberativos e paritários (art. 6º da Lei 8.842 de 04/01/1994) os conselhos devem estar </a:t>
            </a:r>
            <a:r>
              <a:rPr lang="pt-BR" b="1" dirty="0">
                <a:solidFill>
                  <a:srgbClr val="B42D00"/>
                </a:solidFill>
              </a:rPr>
              <a:t>livres de qualquer condição de subordinação de caráter clientelístico, partidário e político</a:t>
            </a:r>
            <a:r>
              <a:rPr lang="pt-BR" dirty="0"/>
              <a:t>.”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3750B23-4F9B-40CA-883A-D3097EC8B583}"/>
              </a:ext>
            </a:extLst>
          </p:cNvPr>
          <p:cNvSpPr txBox="1"/>
          <p:nvPr/>
        </p:nvSpPr>
        <p:spPr>
          <a:xfrm>
            <a:off x="2917596" y="1364599"/>
            <a:ext cx="8282584" cy="3693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defTabSz="457200">
              <a:spcBef>
                <a:spcPts val="1000"/>
              </a:spcBef>
              <a:spcAft>
                <a:spcPts val="0"/>
              </a:spcAft>
              <a:buClr>
                <a:srgbClr val="9B8279"/>
              </a:buClr>
              <a:buSzPct val="80000"/>
              <a:buFont typeface="Wingdings 3" charset="2"/>
              <a:buChar char="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lvl="1" indent="-285750" defTabSz="457200">
              <a:spcBef>
                <a:spcPts val="1000"/>
              </a:spcBef>
              <a:spcAft>
                <a:spcPts val="0"/>
              </a:spcAft>
              <a:buClr>
                <a:srgbClr val="9B8279"/>
              </a:buClr>
              <a:buSzPct val="80000"/>
              <a:buFont typeface="Wingdings 3" charset="2"/>
              <a:buChar char="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 marL="1143000" indent="-228600" defTabSz="457200">
              <a:spcBef>
                <a:spcPts val="1000"/>
              </a:spcBef>
              <a:spcAft>
                <a:spcPts val="0"/>
              </a:spcAft>
              <a:buClr>
                <a:srgbClr val="9B8279"/>
              </a:buClr>
              <a:buSzPct val="80000"/>
              <a:buFont typeface="Wingdings 3" charset="2"/>
              <a:buChar char="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 marL="1600200" indent="-228600" defTabSz="457200">
              <a:spcBef>
                <a:spcPts val="1000"/>
              </a:spcBef>
              <a:spcAft>
                <a:spcPts val="0"/>
              </a:spcAft>
              <a:buClr>
                <a:srgbClr val="9B8279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 marL="2057400" indent="-228600" defTabSz="457200">
              <a:spcBef>
                <a:spcPts val="1000"/>
              </a:spcBef>
              <a:spcAft>
                <a:spcPts val="0"/>
              </a:spcAft>
              <a:buClr>
                <a:srgbClr val="9B8279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  <a:lvl6pPr marL="25146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marL="0" indent="0" algn="ctr">
              <a:buNone/>
            </a:pPr>
            <a:r>
              <a:rPr lang="pt-BR" dirty="0"/>
              <a:t>Fundos Públicos - Conselhos Paritários Autônomos</a:t>
            </a:r>
          </a:p>
        </p:txBody>
      </p:sp>
    </p:spTree>
    <p:extLst>
      <p:ext uri="{BB962C8B-B14F-4D97-AF65-F5344CB8AC3E}">
        <p14:creationId xmlns:p14="http://schemas.microsoft.com/office/powerpoint/2010/main" val="386759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40E17A33-3FED-4300-B40F-50730C2EB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0555" y="609600"/>
            <a:ext cx="8596668" cy="1320800"/>
          </a:xfrm>
        </p:spPr>
        <p:txBody>
          <a:bodyPr/>
          <a:lstStyle/>
          <a:p>
            <a:r>
              <a:rPr lang="pt-BR" dirty="0"/>
              <a:t>Por que muitos não ‘doam’?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DC1F4506-7DF6-426E-B9BF-41CBCDB06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0555" y="2160589"/>
            <a:ext cx="8596668" cy="3880773"/>
          </a:xfrm>
        </p:spPr>
        <p:txBody>
          <a:bodyPr/>
          <a:lstStyle/>
          <a:p>
            <a:r>
              <a:rPr lang="pt-BR" dirty="0"/>
              <a:t>Desconhecimento</a:t>
            </a:r>
          </a:p>
          <a:p>
            <a:r>
              <a:rPr lang="pt-BR" dirty="0"/>
              <a:t>Percepção de que é complexo</a:t>
            </a:r>
          </a:p>
          <a:p>
            <a:r>
              <a:rPr lang="pt-BR" dirty="0"/>
              <a:t>Incerteza em relação à dedução</a:t>
            </a:r>
          </a:p>
          <a:p>
            <a:r>
              <a:rPr lang="pt-BR" dirty="0"/>
              <a:t>Preocupação com o risco de 'malha fina'</a:t>
            </a:r>
          </a:p>
          <a:p>
            <a:r>
              <a:rPr lang="pt-BR" dirty="0"/>
              <a:t>Incômodo quanto à 'quebra de sigilo fiscal’</a:t>
            </a:r>
          </a:p>
          <a:p>
            <a:r>
              <a:rPr lang="pt-BR" dirty="0"/>
              <a:t>Descontentamento em relação à 'disputa' entre entidades</a:t>
            </a:r>
          </a:p>
          <a:p>
            <a:r>
              <a:rPr lang="pt-BR" dirty="0"/>
              <a:t>Insatisfação com a gestão ineficiente dos fundos</a:t>
            </a:r>
          </a:p>
        </p:txBody>
      </p:sp>
    </p:spTree>
    <p:extLst>
      <p:ext uri="{BB962C8B-B14F-4D97-AF65-F5344CB8AC3E}">
        <p14:creationId xmlns:p14="http://schemas.microsoft.com/office/powerpoint/2010/main" val="213514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2"/>
    </p:bldLst>
  </p:timing>
</p:sld>
</file>

<file path=ppt/theme/theme1.xml><?xml version="1.0" encoding="utf-8"?>
<a:theme xmlns:a="http://schemas.openxmlformats.org/drawingml/2006/main" name="Facetado">
  <a:themeElements>
    <a:clrScheme name="Facetad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ad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3682</TotalTime>
  <Words>762</Words>
  <Application>Microsoft Office PowerPoint</Application>
  <PresentationFormat>Widescreen</PresentationFormat>
  <Paragraphs>94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8" baseType="lpstr">
      <vt:lpstr>Trebuchet MS</vt:lpstr>
      <vt:lpstr>Poppins</vt:lpstr>
      <vt:lpstr>Wingdings 3</vt:lpstr>
      <vt:lpstr>Facetado</vt:lpstr>
      <vt:lpstr>Apresentação do PowerPoint</vt:lpstr>
      <vt:lpstr>Apresentação do PowerPoint</vt:lpstr>
      <vt:lpstr>Direito e Exercício de Cidadania</vt:lpstr>
      <vt:lpstr>Direito e Exercício de Cidadania</vt:lpstr>
      <vt:lpstr>Direito e Exercício de Cidadania</vt:lpstr>
      <vt:lpstr>Gestão dos Recursos</vt:lpstr>
      <vt:lpstr>Gestão dos Recursos</vt:lpstr>
      <vt:lpstr>Gestão dos Recursos</vt:lpstr>
      <vt:lpstr>Por que muitos não ‘doam’?</vt:lpstr>
      <vt:lpstr>Apresentação do PowerPoint</vt:lpstr>
      <vt:lpstr>Apresentação do PowerPoint</vt:lpstr>
      <vt:lpstr>Apresentação do PowerPoint</vt:lpstr>
      <vt:lpstr>Passo a Passo PGD/DIRPF 2024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Cultura de Destinação</vt:lpstr>
      <vt:lpstr>Avanços na Legislação</vt:lpstr>
      <vt:lpstr>Modelo de Gestão - Proposta</vt:lpstr>
      <vt:lpstr>Gratidão!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EDO</dc:creator>
  <cp:lastModifiedBy>Edenilson Durães</cp:lastModifiedBy>
  <cp:revision>618</cp:revision>
  <dcterms:created xsi:type="dcterms:W3CDTF">2017-01-05T08:17:38Z</dcterms:created>
  <dcterms:modified xsi:type="dcterms:W3CDTF">2024-03-22T14:44:08Z</dcterms:modified>
</cp:coreProperties>
</file>